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10"/>
  </p:notesMasterIdLst>
  <p:handoutMasterIdLst>
    <p:handoutMasterId r:id="rId11"/>
  </p:handoutMasterIdLst>
  <p:sldIdLst>
    <p:sldId id="286" r:id="rId3"/>
    <p:sldId id="287" r:id="rId4"/>
    <p:sldId id="276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5dzkGcViZ061Zp+DPzIsm/v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EC444"/>
    <a:srgbClr val="F7F7F7"/>
    <a:srgbClr val="E59E01"/>
    <a:srgbClr val="FECC5D"/>
    <a:srgbClr val="E8B3E8"/>
    <a:srgbClr val="8B6DCD"/>
    <a:srgbClr val="C0CE86"/>
    <a:srgbClr val="A5B377"/>
    <a:srgbClr val="6D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6" autoAdjust="0"/>
    <p:restoredTop sz="94626"/>
  </p:normalViewPr>
  <p:slideViewPr>
    <p:cSldViewPr snapToGrid="0">
      <p:cViewPr varScale="1">
        <p:scale>
          <a:sx n="108" d="100"/>
          <a:sy n="108" d="100"/>
        </p:scale>
        <p:origin x="1014" y="108"/>
      </p:cViewPr>
      <p:guideLst>
        <p:guide orient="horz" pos="39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6" d="100"/>
          <a:sy n="146" d="100"/>
        </p:scale>
        <p:origin x="29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olyavinaes\Yandex.Disk.localized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0;&#774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olyavinaes\Yandex.Disk.localized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0;&#774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YandexDisk\&#1041;&#1072;&#1085;&#1082;%20&#1056;&#1086;&#1089;&#1089;&#1080;&#1080;\&#1062;&#1041;_&#1060;&#1080;&#1085;&#1075;&#1088;&#1072;&#1084;\2_&#1055;&#1088;&#1077;&#1079;&#1077;&#1085;&#1090;&#1072;&#1094;&#1080;&#1080;\&#1055;&#1088;&#1077;&#1079;&#1077;&#1085;&#1090;&#1072;&#1094;&#1080;&#1080;%20&#1059;&#1060;&#1043;_2024\11_&#1054;&#1085;&#1083;&#1072;&#1081;&#1085;-&#1079;&#1072;&#1095;&#1077;&#1090;%202024_&#1086;&#1090;&#1095;&#1077;&#1090;\0_&#1052;&#1072;&#1090;&#1077;&#1088;&#1080;&#1072;&#1083;&#1099;\&#1060;&#1080;&#1085;&#1079;&#1072;&#1095;&#1077;&#1090;%202024_&#1086;&#1090;&#1095;&#1077;&#1090;_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CE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FC-4C0E-B8D7-2581819695B3}"/>
              </c:ext>
            </c:extLst>
          </c:dPt>
          <c:dPt>
            <c:idx val="1"/>
            <c:invertIfNegative val="0"/>
            <c:bubble3D val="0"/>
            <c:spPr>
              <a:solidFill>
                <a:srgbClr val="FFAE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FC-4C0E-B8D7-2581819695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Характеристики!$A$31:$A$32</c:f>
              <c:strCache>
                <c:ptCount val="2"/>
                <c:pt idx="0">
                  <c:v>Сдано</c:v>
                </c:pt>
                <c:pt idx="1">
                  <c:v>Не сдано</c:v>
                </c:pt>
              </c:strCache>
            </c:strRef>
          </c:cat>
          <c:val>
            <c:numRef>
              <c:f>Характеристики!$B$31:$B$32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C-4C0E-B8D7-258181969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2473800"/>
        <c:axId val="112474192"/>
      </c:barChart>
      <c:catAx>
        <c:axId val="112473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474192"/>
        <c:crosses val="autoZero"/>
        <c:auto val="1"/>
        <c:lblAlgn val="ctr"/>
        <c:lblOffset val="100"/>
        <c:noMultiLvlLbl val="0"/>
      </c:catAx>
      <c:valAx>
        <c:axId val="11247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473800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9664424448176E-2"/>
          <c:y val="4.0513184010881775E-2"/>
          <c:w val="0.9198606711511037"/>
          <c:h val="0.94058066345070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CE86">
                <a:alpha val="50000"/>
              </a:srgb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C3-4F97-AD20-C8AE5463DD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C3-4F97-AD20-C8AE5463DDFF}"/>
              </c:ext>
            </c:extLst>
          </c:dPt>
          <c:dPt>
            <c:idx val="4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3-4F97-AD20-C8AE5463DDFF}"/>
              </c:ext>
            </c:extLst>
          </c:dPt>
          <c:dPt>
            <c:idx val="5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3-4F97-AD20-C8AE5463DDFF}"/>
              </c:ext>
            </c:extLst>
          </c:dPt>
          <c:dPt>
            <c:idx val="6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3-4F97-AD20-C8AE5463DDF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norm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'Личный зачет'!$K$2:$K$8</c:f>
              <c:strCache>
                <c:ptCount val="7"/>
                <c:pt idx="0">
                  <c:v>Прокачиваю финансовую грамотность </c:v>
                </c:pt>
                <c:pt idx="1">
                  <c:v>Избегаю ловушек </c:v>
                </c:pt>
                <c:pt idx="2">
                  <c:v>Коплю на финансовую цель </c:v>
                </c:pt>
                <c:pt idx="4">
                  <c:v>Думаю о пенсии </c:v>
                </c:pt>
                <c:pt idx="5">
                  <c:v>Начинаю инвестировать </c:v>
                </c:pt>
                <c:pt idx="6">
                  <c:v>Открываю собственное дело </c:v>
                </c:pt>
              </c:strCache>
            </c:strRef>
          </c:cat>
          <c:val>
            <c:numRef>
              <c:f>'Личный зачет'!$L$2:$L$8</c:f>
              <c:numCache>
                <c:formatCode>0.00%</c:formatCode>
                <c:ptCount val="7"/>
                <c:pt idx="0">
                  <c:v>0.84799999999999998</c:v>
                </c:pt>
                <c:pt idx="1">
                  <c:v>0.84299999999999997</c:v>
                </c:pt>
                <c:pt idx="2">
                  <c:v>0.83889999999999998</c:v>
                </c:pt>
                <c:pt idx="4">
                  <c:v>0.442</c:v>
                </c:pt>
                <c:pt idx="5">
                  <c:v>0.58899999999999997</c:v>
                </c:pt>
                <c:pt idx="6">
                  <c:v>0.60499999999999998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C3-4F97-AD20-C8AE5463D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1149856"/>
        <c:axId val="131147504"/>
      </c:barChart>
      <c:catAx>
        <c:axId val="13114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1147504"/>
        <c:crosses val="autoZero"/>
        <c:auto val="1"/>
        <c:lblAlgn val="ctr"/>
        <c:lblOffset val="100"/>
        <c:noMultiLvlLbl val="0"/>
      </c:catAx>
      <c:valAx>
        <c:axId val="1311475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114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6DCCE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E2-4605-B124-9150D837BCCD}"/>
              </c:ext>
            </c:extLst>
          </c:dPt>
          <c:dPt>
            <c:idx val="1"/>
            <c:bubble3D val="0"/>
            <c:spPr>
              <a:solidFill>
                <a:srgbClr val="FFAE9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E2-4605-B124-9150D837BCCD}"/>
              </c:ext>
            </c:extLst>
          </c:dPt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722507</c:v>
                </c:pt>
                <c:pt idx="1">
                  <c:v>1140018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2-4605-B124-9150D837B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CE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E-4133-9C13-4F08B62FA680}"/>
              </c:ext>
            </c:extLst>
          </c:dPt>
          <c:dPt>
            <c:idx val="1"/>
            <c:invertIfNegative val="0"/>
            <c:bubble3D val="0"/>
            <c:spPr>
              <a:solidFill>
                <a:srgbClr val="FFAE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E-4133-9C13-4F08B62FA6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Характеристики!$A$7:$A$8</c:f>
              <c:strCache>
                <c:ptCount val="2"/>
                <c:pt idx="0">
                  <c:v>Сдано</c:v>
                </c:pt>
                <c:pt idx="1">
                  <c:v>Не сдано</c:v>
                </c:pt>
              </c:strCache>
            </c:strRef>
          </c:cat>
          <c:val>
            <c:numRef>
              <c:f>Характеристики!$B$7:$B$8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DE-4133-9C13-4F08B62FA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2475368"/>
        <c:axId val="112475760"/>
      </c:barChart>
      <c:catAx>
        <c:axId val="112475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475760"/>
        <c:crosses val="autoZero"/>
        <c:auto val="1"/>
        <c:lblAlgn val="ctr"/>
        <c:lblOffset val="100"/>
        <c:noMultiLvlLbl val="0"/>
      </c:catAx>
      <c:valAx>
        <c:axId val="11247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47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'Рейтинги ЖС'!$C$17</c:f>
              <c:strCache>
                <c:ptCount val="1"/>
                <c:pt idx="0">
                  <c:v>Сумма всего ответов</c:v>
                </c:pt>
              </c:strCache>
            </c:strRef>
          </c:tx>
          <c:spPr>
            <a:solidFill>
              <a:srgbClr val="FEC44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9-3846-9A2C-DDF560A190C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9-3846-9A2C-DDF560A190C5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'Рейтинги ЖС'!$B$18:$B$25</c:f>
              <c:strCache>
                <c:ptCount val="8"/>
                <c:pt idx="0">
                  <c:v>Коплю на финансовую цель</c:v>
                </c:pt>
                <c:pt idx="1">
                  <c:v>Прокачиваю финансовую грамотность</c:v>
                </c:pt>
                <c:pt idx="2">
                  <c:v>Избегаю ловушек</c:v>
                </c:pt>
                <c:pt idx="3">
                  <c:v>Решаю квартирный вопрос</c:v>
                </c:pt>
                <c:pt idx="4">
                  <c:v>Беру взаймы</c:v>
                </c:pt>
                <c:pt idx="5">
                  <c:v>Думаю о пенсии</c:v>
                </c:pt>
                <c:pt idx="6">
                  <c:v>Начинаю инвестировать</c:v>
                </c:pt>
                <c:pt idx="7">
                  <c:v>Открываю собственное дело</c:v>
                </c:pt>
              </c:strCache>
            </c:strRef>
          </c:cat>
          <c:val>
            <c:numRef>
              <c:f>'Рейтинги ЖС'!$C$18:$C$25</c:f>
              <c:numCache>
                <c:formatCode>General</c:formatCode>
                <c:ptCount val="8"/>
                <c:pt idx="0">
                  <c:v>2.9</c:v>
                </c:pt>
                <c:pt idx="1">
                  <c:v>2.9</c:v>
                </c:pt>
                <c:pt idx="2">
                  <c:v>2.8</c:v>
                </c:pt>
                <c:pt idx="3">
                  <c:v>1.5</c:v>
                </c:pt>
                <c:pt idx="4">
                  <c:v>1.4</c:v>
                </c:pt>
                <c:pt idx="5">
                  <c:v>1.2</c:v>
                </c:pt>
                <c:pt idx="6">
                  <c:v>0.9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B9-3846-9A2C-DDF560A19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2473016"/>
        <c:axId val="112473408"/>
      </c:barChart>
      <c:catAx>
        <c:axId val="112473016"/>
        <c:scaling>
          <c:orientation val="maxMin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473408"/>
        <c:crosses val="autoZero"/>
        <c:auto val="1"/>
        <c:lblAlgn val="ctr"/>
        <c:lblOffset val="500"/>
        <c:noMultiLvlLbl val="0"/>
      </c:catAx>
      <c:valAx>
        <c:axId val="112473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2473016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'Рейтинги ЖС'!$C$29</c:f>
              <c:strCache>
                <c:ptCount val="1"/>
                <c:pt idx="0">
                  <c:v>% правильных ответов (лучшая попытка)</c:v>
                </c:pt>
              </c:strCache>
            </c:strRef>
          </c:tx>
          <c:spPr>
            <a:solidFill>
              <a:srgbClr val="FEC44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7B-6A4A-BC63-884D880844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7B-6A4A-BC63-884D880844D7}"/>
              </c:ext>
            </c:extLst>
          </c:dPt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'Рейтинги ЖС'!$B$30:$B$37</c:f>
              <c:strCache>
                <c:ptCount val="8"/>
                <c:pt idx="0">
                  <c:v>Избегаю ловушек</c:v>
                </c:pt>
                <c:pt idx="1">
                  <c:v>Прокачиваю финансовую грамотность</c:v>
                </c:pt>
                <c:pt idx="2">
                  <c:v>Коплю на финансовую цель</c:v>
                </c:pt>
                <c:pt idx="3">
                  <c:v>Беру взаймы</c:v>
                </c:pt>
                <c:pt idx="4">
                  <c:v>Начинаю инвестировать</c:v>
                </c:pt>
                <c:pt idx="5">
                  <c:v>Решаю квартирный вопрос</c:v>
                </c:pt>
                <c:pt idx="6">
                  <c:v>Открываю собственное дело</c:v>
                </c:pt>
                <c:pt idx="7">
                  <c:v>Думаю о пенсии</c:v>
                </c:pt>
              </c:strCache>
            </c:strRef>
          </c:cat>
          <c:val>
            <c:numRef>
              <c:f>'Рейтинги ЖС'!$C$30:$C$37</c:f>
              <c:numCache>
                <c:formatCode>General</c:formatCode>
                <c:ptCount val="8"/>
                <c:pt idx="0">
                  <c:v>86.8</c:v>
                </c:pt>
                <c:pt idx="1">
                  <c:v>84.77</c:v>
                </c:pt>
                <c:pt idx="2">
                  <c:v>82.62</c:v>
                </c:pt>
                <c:pt idx="3">
                  <c:v>75.73</c:v>
                </c:pt>
                <c:pt idx="4">
                  <c:v>58.89</c:v>
                </c:pt>
                <c:pt idx="5">
                  <c:v>58.31</c:v>
                </c:pt>
                <c:pt idx="6">
                  <c:v>57.3</c:v>
                </c:pt>
                <c:pt idx="7">
                  <c:v>39.880000000000003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B-6A4A-BC63-884D88084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1145544"/>
        <c:axId val="131144368"/>
      </c:barChart>
      <c:catAx>
        <c:axId val="131145544"/>
        <c:scaling>
          <c:orientation val="maxMin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1144368"/>
        <c:crosses val="autoZero"/>
        <c:auto val="1"/>
        <c:lblAlgn val="ctr"/>
        <c:lblOffset val="500"/>
        <c:noMultiLvlLbl val="0"/>
      </c:catAx>
      <c:valAx>
        <c:axId val="1311443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1145544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9664424448176E-2"/>
          <c:y val="4.0513184010881775E-2"/>
          <c:w val="0.9198606711511037"/>
          <c:h val="0.94058066345070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CE86">
                <a:alpha val="50000"/>
              </a:srgb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E3-4684-8288-1459363A9C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E3-4684-8288-1459363A9C99}"/>
              </c:ext>
            </c:extLst>
          </c:dPt>
          <c:dPt>
            <c:idx val="4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3-4684-8288-1459363A9C99}"/>
              </c:ext>
            </c:extLst>
          </c:dPt>
          <c:dPt>
            <c:idx val="5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3-4684-8288-1459363A9C99}"/>
              </c:ext>
            </c:extLst>
          </c:dPt>
          <c:dPt>
            <c:idx val="6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3-4684-8288-1459363A9C9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norm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'Личный зачет'!$A$2:$A$8</c:f>
              <c:strCache>
                <c:ptCount val="7"/>
                <c:pt idx="0">
                  <c:v>Избегаю ловушек </c:v>
                </c:pt>
                <c:pt idx="1">
                  <c:v>Коплю на финансовую цель </c:v>
                </c:pt>
                <c:pt idx="2">
                  <c:v>Прокачиваю финансовую грамотность </c:v>
                </c:pt>
                <c:pt idx="4">
                  <c:v>Думаю о пенсии </c:v>
                </c:pt>
                <c:pt idx="5">
                  <c:v>Начинаю инвестировать </c:v>
                </c:pt>
                <c:pt idx="6">
                  <c:v>Решаю квартирный вопрос </c:v>
                </c:pt>
              </c:strCache>
            </c:strRef>
          </c:cat>
          <c:val>
            <c:numRef>
              <c:f>'Личный зачет'!$B$2:$B$8</c:f>
              <c:numCache>
                <c:formatCode>0%</c:formatCode>
                <c:ptCount val="7"/>
                <c:pt idx="0" formatCode="0.00%">
                  <c:v>0.86799999999999999</c:v>
                </c:pt>
                <c:pt idx="1">
                  <c:v>0.85</c:v>
                </c:pt>
                <c:pt idx="2" formatCode="0.00%">
                  <c:v>0.80800000000000005</c:v>
                </c:pt>
                <c:pt idx="4" formatCode="0.00%">
                  <c:v>0.375</c:v>
                </c:pt>
                <c:pt idx="5" formatCode="0.00%">
                  <c:v>0.69399999999999995</c:v>
                </c:pt>
                <c:pt idx="6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E3-4684-8288-1459363A9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1148680"/>
        <c:axId val="131143584"/>
      </c:barChart>
      <c:catAx>
        <c:axId val="131148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1143584"/>
        <c:crosses val="autoZero"/>
        <c:auto val="1"/>
        <c:lblAlgn val="ctr"/>
        <c:lblOffset val="100"/>
        <c:noMultiLvlLbl val="0"/>
      </c:catAx>
      <c:valAx>
        <c:axId val="13114358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1148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9664424448176E-2"/>
          <c:y val="4.0513184010881775E-2"/>
          <c:w val="0.9198606711511037"/>
          <c:h val="0.94058066345070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CE86">
                <a:alpha val="50000"/>
              </a:srgb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66-4E5A-9B4E-FA101832DA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66-4E5A-9B4E-FA101832DA75}"/>
              </c:ext>
            </c:extLst>
          </c:dPt>
          <c:dPt>
            <c:idx val="4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6-4E5A-9B4E-FA101832DA75}"/>
              </c:ext>
            </c:extLst>
          </c:dPt>
          <c:dPt>
            <c:idx val="5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66-4E5A-9B4E-FA101832DA75}"/>
              </c:ext>
            </c:extLst>
          </c:dPt>
          <c:dPt>
            <c:idx val="6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66-4E5A-9B4E-FA101832DA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norm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'Личный зачет'!$E$2:$E$8</c:f>
              <c:strCache>
                <c:ptCount val="7"/>
                <c:pt idx="0">
                  <c:v>Коплю на финансовую цель </c:v>
                </c:pt>
                <c:pt idx="1">
                  <c:v>Избегаю ловушек </c:v>
                </c:pt>
                <c:pt idx="2">
                  <c:v>Прокачиваю финансовую грамотность </c:v>
                </c:pt>
                <c:pt idx="4">
                  <c:v>Думаю о пенсии </c:v>
                </c:pt>
                <c:pt idx="5">
                  <c:v>Решаю квартирный вопрос </c:v>
                </c:pt>
                <c:pt idx="6">
                  <c:v>Начинаю инвестировать </c:v>
                </c:pt>
              </c:strCache>
            </c:strRef>
          </c:cat>
          <c:val>
            <c:numRef>
              <c:f>'Личный зачет'!$F$2:$F$8</c:f>
              <c:numCache>
                <c:formatCode>0.00%</c:formatCode>
                <c:ptCount val="7"/>
                <c:pt idx="0">
                  <c:v>0.85799999999999998</c:v>
                </c:pt>
                <c:pt idx="1">
                  <c:v>0.84799999999999998</c:v>
                </c:pt>
                <c:pt idx="2">
                  <c:v>0.81200000000000006</c:v>
                </c:pt>
                <c:pt idx="4">
                  <c:v>0.375</c:v>
                </c:pt>
                <c:pt idx="5">
                  <c:v>0.63900000000000001</c:v>
                </c:pt>
                <c:pt idx="6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66-4E5A-9B4E-FA101832D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1150640"/>
        <c:axId val="131149464"/>
      </c:barChart>
      <c:catAx>
        <c:axId val="131150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1149464"/>
        <c:crosses val="autoZero"/>
        <c:auto val="1"/>
        <c:lblAlgn val="ctr"/>
        <c:lblOffset val="100"/>
        <c:noMultiLvlLbl val="0"/>
      </c:catAx>
      <c:valAx>
        <c:axId val="13114946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115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9664424448176E-2"/>
          <c:y val="4.0513184010881775E-2"/>
          <c:w val="0.9198606711511037"/>
          <c:h val="0.94058066345070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CE86">
                <a:alpha val="50000"/>
              </a:srgb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063-4FF9-B8E4-599114BDF6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63-4FF9-B8E4-599114BDF62B}"/>
              </c:ext>
            </c:extLst>
          </c:dPt>
          <c:dPt>
            <c:idx val="4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3-4FF9-B8E4-599114BDF62B}"/>
              </c:ext>
            </c:extLst>
          </c:dPt>
          <c:dPt>
            <c:idx val="5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3-4FF9-B8E4-599114BDF62B}"/>
              </c:ext>
            </c:extLst>
          </c:dPt>
          <c:dPt>
            <c:idx val="6"/>
            <c:invertIfNegative val="0"/>
            <c:bubble3D val="0"/>
            <c:spPr>
              <a:solidFill>
                <a:srgbClr val="FFAE94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3-4FF9-B8E4-599114BDF62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norm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'Личный зачет'!$H$2:$H$8</c:f>
              <c:strCache>
                <c:ptCount val="7"/>
                <c:pt idx="0">
                  <c:v>Избегаю ловушек </c:v>
                </c:pt>
                <c:pt idx="1">
                  <c:v>Коплю на финансовую цель </c:v>
                </c:pt>
                <c:pt idx="2">
                  <c:v>Прокачиваю финансовую грамотность </c:v>
                </c:pt>
                <c:pt idx="4">
                  <c:v>Думаю о пенсии </c:v>
                </c:pt>
                <c:pt idx="5">
                  <c:v>Открываю собственное дело </c:v>
                </c:pt>
                <c:pt idx="6">
                  <c:v>Решаю квартирный вопрос </c:v>
                </c:pt>
              </c:strCache>
            </c:strRef>
          </c:cat>
          <c:val>
            <c:numRef>
              <c:f>'Личный зачет'!$I$2:$I$8</c:f>
              <c:numCache>
                <c:formatCode>0.00%</c:formatCode>
                <c:ptCount val="7"/>
                <c:pt idx="0">
                  <c:v>0.87</c:v>
                </c:pt>
                <c:pt idx="1">
                  <c:v>0.82199999999999995</c:v>
                </c:pt>
                <c:pt idx="2" formatCode="0%">
                  <c:v>0.85</c:v>
                </c:pt>
                <c:pt idx="4">
                  <c:v>0.39600000000000002</c:v>
                </c:pt>
                <c:pt idx="5">
                  <c:v>0.55900000000000005</c:v>
                </c:pt>
                <c:pt idx="6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63-4FF9-B8E4-599114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1148288"/>
        <c:axId val="131144760"/>
      </c:barChart>
      <c:catAx>
        <c:axId val="131148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1144760"/>
        <c:crosses val="autoZero"/>
        <c:auto val="1"/>
        <c:lblAlgn val="ctr"/>
        <c:lblOffset val="100"/>
        <c:noMultiLvlLbl val="0"/>
      </c:catAx>
      <c:valAx>
        <c:axId val="131144760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114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9664424448176E-2"/>
          <c:y val="4.0513184010881775E-2"/>
          <c:w val="0.9198606711511037"/>
          <c:h val="0.94058066345070668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1145936"/>
        <c:axId val="131147112"/>
      </c:barChart>
      <c:catAx>
        <c:axId val="131145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1147112"/>
        <c:crosses val="autoZero"/>
        <c:auto val="1"/>
        <c:lblAlgn val="ctr"/>
        <c:lblOffset val="100"/>
        <c:noMultiLvlLbl val="0"/>
      </c:catAx>
      <c:valAx>
        <c:axId val="131147112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13114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450C023-D89C-4B0C-9FD4-0D2C7A0E9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96C3A5-B161-4FB8-8019-538E5D03B1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E382-7CCC-48AF-B20E-003B2BFEF0F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ED452-3D21-4D8B-BB90-F4CD1E4DB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DF4EF8-37AD-4F5D-B54D-3B28351054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20B5E-B9F0-437F-86A1-14BF1D88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9038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292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84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7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3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04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7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16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9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x">
  <p:cSld name="TITLE_AND_BODY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44525" y="2390502"/>
            <a:ext cx="6682399" cy="270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429139" y="3743399"/>
            <a:ext cx="25908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1828754" lvl="2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4pPr>
            <a:lvl5pPr marL="3047924" lvl="4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0" descr="Google Shape;17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87" y="517485"/>
            <a:ext cx="2810972" cy="111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>
            <a:spLocks noGrp="1"/>
          </p:cNvSpPr>
          <p:nvPr>
            <p:ph type="pic" idx="2"/>
          </p:nvPr>
        </p:nvSpPr>
        <p:spPr>
          <a:xfrm>
            <a:off x="8429140" y="1959987"/>
            <a:ext cx="1605817" cy="1607503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онтент темный" preserve="1">
  <p:cSld name="2_Контент темны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Google Shape;20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800" b="1">
                <a:solidFill>
                  <a:srgbClr val="333333"/>
                </a:solidFill>
                <a:latin typeface="+mn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32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orient="horz" pos="679" userDrawn="1">
          <p15:clr>
            <a:srgbClr val="FBAE40"/>
          </p15:clr>
        </p15:guide>
        <p15:guide id="3" orient="horz" pos="4096" userDrawn="1">
          <p15:clr>
            <a:srgbClr val="FBAE40"/>
          </p15:clr>
        </p15:guide>
        <p15:guide id="4" pos="743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Контент темный" preserve="1">
  <p:cSld name="7_Контент темный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Google Shape;24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44661" y="1962337"/>
            <a:ext cx="3691056" cy="301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ент темный" preserve="1">
  <p:cSld name="Контент темный">
    <p:bg>
      <p:bgPr>
        <a:solidFill>
          <a:srgbClr val="F8F6F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 descr="Google Shape;28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Контент темный" preserve="1">
  <p:cSld name="3_Контент темный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4" descr="Google Shape;32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1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ный слайд" preserve="1">
  <p:cSld name="Разделительный слайд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Google Shape;12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568782" y="2409824"/>
            <a:ext cx="1413583" cy="21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4933" b="1"/>
            </a:lvl1pPr>
            <a:lvl2pPr marL="1219170" lvl="1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2pPr>
            <a:lvl3pPr marL="1828754" lvl="2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3pPr>
            <a:lvl4pPr marL="2438339" lvl="3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4pPr>
            <a:lvl5pPr marL="3047924" lvl="4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2354151" y="2409824"/>
            <a:ext cx="9419039" cy="21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L="609585" lvl="0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1pPr>
            <a:lvl2pPr marL="1219170" lvl="1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2pPr>
            <a:lvl3pPr marL="1828754" lvl="2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3pPr>
            <a:lvl4pPr marL="2438339" lvl="3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4pPr>
            <a:lvl5pPr marL="3047924" lvl="4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нтент темный" preserve="1">
  <p:cSld name="1_Контент темный">
    <p:bg>
      <p:bgPr>
        <a:solidFill>
          <a:srgbClr val="F8F6F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 descr="Google Shape;40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33389" y="4178300"/>
            <a:ext cx="11325224" cy="23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609585" lvl="0" indent="-30479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>
                <a:solidFill>
                  <a:srgbClr val="7F7F7F"/>
                </a:solidFill>
              </a:defRPr>
            </a:lvl1pPr>
            <a:lvl2pPr marL="1219170" lvl="1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2pPr>
            <a:lvl3pPr marL="1828754" lvl="2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3pPr>
            <a:lvl4pPr marL="2438339" lvl="3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4pPr>
            <a:lvl5pPr marL="3047924" lvl="4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3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 2" preserve="1">
  <p:cSld name="Заключительный слайд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онтент темный">
  <p:cSld name="2_Контент темны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Google Shape;20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475" y="348679"/>
            <a:ext cx="1543050" cy="4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800" b="1">
                <a:solidFill>
                  <a:srgbClr val="333333"/>
                </a:solidFill>
                <a:latin typeface="+mn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orient="horz" pos="679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Контент темный">
  <p:cSld name="7_Контент темный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Google Shape;24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44661" y="1962337"/>
            <a:ext cx="3691056" cy="301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ент темный">
  <p:cSld name="Контент темный">
    <p:bg>
      <p:bgPr>
        <a:solidFill>
          <a:srgbClr val="F8F6F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 descr="Google Shape;28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Контент темный">
  <p:cSld name="3_Контент темный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4" descr="Google Shape;32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2337956" y="288927"/>
            <a:ext cx="8158595" cy="56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ный слайд">
  <p:cSld name="Разделительный слайд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Google Shape;12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568782" y="2409824"/>
            <a:ext cx="1413583" cy="21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4933" b="1"/>
            </a:lvl1pPr>
            <a:lvl2pPr marL="1219170" lvl="1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2pPr>
            <a:lvl3pPr marL="1828754" lvl="2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3pPr>
            <a:lvl4pPr marL="2438339" lvl="3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4pPr>
            <a:lvl5pPr marL="3047924" lvl="4" indent="-125303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Char char="•"/>
              <a:defRPr sz="14933" b="1"/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2354151" y="2409824"/>
            <a:ext cx="9419039" cy="21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L="609585" lvl="0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1pPr>
            <a:lvl2pPr marL="1219170" lvl="1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2pPr>
            <a:lvl3pPr marL="1828754" lvl="2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3pPr>
            <a:lvl4pPr marL="2438339" lvl="3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4pPr>
            <a:lvl5pPr marL="3047924" lvl="4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нтент темный">
  <p:cSld name="1_Контент темный">
    <p:bg>
      <p:bgPr>
        <a:solidFill>
          <a:srgbClr val="F8F6F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 descr="Google Shape;40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360300"/>
            <a:ext cx="1373748" cy="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1626508" y="434635"/>
            <a:ext cx="308317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33389" y="4178300"/>
            <a:ext cx="11325224" cy="23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609585" lvl="0" indent="-30479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>
                <a:solidFill>
                  <a:srgbClr val="7F7F7F"/>
                </a:solidFill>
              </a:defRPr>
            </a:lvl1pPr>
            <a:lvl2pPr marL="1219170" lvl="1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2pPr>
            <a:lvl3pPr marL="1828754" lvl="2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3pPr>
            <a:lvl4pPr marL="2438339" lvl="3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4pPr>
            <a:lvl5pPr marL="3047924" lvl="4" indent="-38945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>
                <a:solidFill>
                  <a:srgbClr val="7F7F7F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 2">
  <p:cSld name="Заключительный слайд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x" preserve="1">
  <p:cSld name="1_Титульный слайд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44525" y="2390502"/>
            <a:ext cx="6682399" cy="270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429139" y="3743399"/>
            <a:ext cx="25908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1828754" lvl="2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4pPr>
            <a:lvl5pPr marL="3047924" lvl="4" indent="-40639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600">
                <a:solidFill>
                  <a:srgbClr val="FFFFFF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6pPr>
            <a:lvl7pPr marL="4267093" lvl="6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7pPr>
            <a:lvl8pPr marL="4876678" lvl="7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8pPr>
            <a:lvl9pPr marL="5486263" lvl="8" indent="-389457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>
            <a:spLocks noGrp="1"/>
          </p:cNvSpPr>
          <p:nvPr>
            <p:ph type="pic" idx="2"/>
          </p:nvPr>
        </p:nvSpPr>
        <p:spPr>
          <a:xfrm>
            <a:off x="8429140" y="1959987"/>
            <a:ext cx="1605817" cy="1607503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>
                <a:solidFill>
                  <a:srgbClr val="A5A5A5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>
              <a:solidFill>
                <a:srgbClr val="000000"/>
              </a:solidFill>
            </a:endParaRPr>
          </a:p>
        </p:txBody>
      </p:sp>
      <p:sp>
        <p:nvSpPr>
          <p:cNvPr id="5" name="Google Shape;18;p11">
            <a:extLst>
              <a:ext uri="{FF2B5EF4-FFF2-40B4-BE49-F238E27FC236}">
                <a16:creationId xmlns:a16="http://schemas.microsoft.com/office/drawing/2014/main" id="{08172BFA-AAB4-4444-AD39-59198D3797DA}"/>
              </a:ext>
            </a:extLst>
          </p:cNvPr>
          <p:cNvSpPr txBox="1">
            <a:spLocks/>
          </p:cNvSpPr>
          <p:nvPr userDrawn="1"/>
        </p:nvSpPr>
        <p:spPr>
          <a:xfrm>
            <a:off x="11855108" y="6513854"/>
            <a:ext cx="30831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00000000-1234-1234-1234-123412341234}" type="slidenum">
              <a:rPr lang="en-US" sz="1200" smtClean="0"/>
              <a:pPr algn="l"/>
              <a:t>‹#›</a:t>
            </a:fld>
            <a:endParaRPr lang="en-US" sz="12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68F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5892800" y="6217896"/>
            <a:ext cx="2844800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9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6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11" Type="http://schemas.openxmlformats.org/officeDocument/2006/relationships/chart" Target="../charts/chart10.xml"/><Relationship Id="rId5" Type="http://schemas.openxmlformats.org/officeDocument/2006/relationships/chart" Target="../charts/chart8.xml"/><Relationship Id="rId10" Type="http://schemas.openxmlformats.org/officeDocument/2006/relationships/image" Target="../media/image24.png"/><Relationship Id="rId4" Type="http://schemas.openxmlformats.org/officeDocument/2006/relationships/chart" Target="../charts/chart7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alenovaov@cbr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kruzhechkinsv@cb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81507A-231D-46A8-AD3B-F0032537B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605" y="2780562"/>
            <a:ext cx="5082395" cy="40774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E0D9D0-1882-462A-98FD-19B478637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23" y="470817"/>
            <a:ext cx="2616200" cy="647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E5C024-DB1B-7A40-C84C-11D997DEC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79"/>
          <a:stretch/>
        </p:blipFill>
        <p:spPr>
          <a:xfrm>
            <a:off x="6604780" y="2837712"/>
            <a:ext cx="5082395" cy="4020288"/>
          </a:xfrm>
          <a:prstGeom prst="rect">
            <a:avLst/>
          </a:prstGeom>
        </p:spPr>
      </p:pic>
      <p:sp>
        <p:nvSpPr>
          <p:cNvPr id="8" name="Google Shape;46;p1"/>
          <p:cNvSpPr txBox="1">
            <a:spLocks noGrp="1"/>
          </p:cNvSpPr>
          <p:nvPr>
            <p:ph type="title"/>
          </p:nvPr>
        </p:nvSpPr>
        <p:spPr>
          <a:xfrm>
            <a:off x="644523" y="1781175"/>
            <a:ext cx="5451477" cy="3829050"/>
          </a:xfrm>
          <a:prstGeom prst="roundRect">
            <a:avLst>
              <a:gd name="adj" fmla="val 11324"/>
            </a:avLst>
          </a:prstGeom>
          <a:solidFill>
            <a:srgbClr val="FECC5D"/>
          </a:solidFill>
          <a:ln w="28575">
            <a:solidFill>
              <a:srgbClr val="FECC5D"/>
            </a:solidFill>
          </a:ln>
        </p:spPr>
        <p:txBody>
          <a:bodyPr spcFirstLastPara="1" wrap="square" lIns="396000" tIns="60900" rIns="60900" bIns="60900" anchor="ctr" anchorCtr="0">
            <a:noAutofit/>
          </a:bodyPr>
          <a:lstStyle/>
          <a:p>
            <a:pPr>
              <a:lnSpc>
                <a:spcPct val="100000"/>
              </a:lnSpc>
              <a:buSzPts val="2800"/>
            </a:pPr>
            <a:r>
              <a:rPr lang="ru-RU" sz="4267" dirty="0">
                <a:solidFill>
                  <a:srgbClr val="333333"/>
                </a:solidFill>
                <a:latin typeface="+mj-lt"/>
              </a:rPr>
              <a:t>Всероссийский онлайн-зачет </a:t>
            </a:r>
            <a:br>
              <a:rPr lang="ru-RU" sz="4267" dirty="0">
                <a:solidFill>
                  <a:srgbClr val="333333"/>
                </a:solidFill>
                <a:latin typeface="+mj-lt"/>
              </a:rPr>
            </a:br>
            <a:r>
              <a:rPr lang="ru-RU" sz="4267" dirty="0">
                <a:solidFill>
                  <a:srgbClr val="333333"/>
                </a:solidFill>
                <a:latin typeface="+mj-lt"/>
              </a:rPr>
              <a:t>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185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4" y="316166"/>
            <a:ext cx="3825875" cy="540000"/>
          </a:xfrm>
          <a:prstGeom prst="roundRect">
            <a:avLst>
              <a:gd name="adj" fmla="val 18690"/>
            </a:avLst>
          </a:prstGeom>
          <a:solidFill>
            <a:srgbClr val="FEC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1" y="298452"/>
            <a:ext cx="7038123" cy="568327"/>
          </a:xfrm>
        </p:spPr>
        <p:txBody>
          <a:bodyPr>
            <a:noAutofit/>
          </a:bodyPr>
          <a:lstStyle/>
          <a:p>
            <a:r>
              <a:rPr lang="ru-RU" dirty="0"/>
              <a:t>Общая информация  об онлайн-зачете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34251" y="1234305"/>
            <a:ext cx="4449762" cy="5268096"/>
          </a:xfrm>
          <a:prstGeom prst="roundRect">
            <a:avLst>
              <a:gd name="adj" fmla="val 5626"/>
            </a:avLst>
          </a:prstGeom>
          <a:noFill/>
          <a:ln w="19050">
            <a:solidFill>
              <a:srgbClr val="FE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1800" y="1238251"/>
            <a:ext cx="6512830" cy="5264150"/>
          </a:xfrm>
          <a:prstGeom prst="roundRect">
            <a:avLst>
              <a:gd name="adj" fmla="val 4795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lIns="180000" anchor="ctr"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E59E0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В октябре 2025 года зачет будет проводиться </a:t>
            </a:r>
            <a:r>
              <a:rPr lang="ru-RU" sz="1400" b="1" dirty="0">
                <a:solidFill>
                  <a:srgbClr val="333333"/>
                </a:solidFill>
              </a:rPr>
              <a:t>в 8 раз</a:t>
            </a:r>
          </a:p>
          <a:p>
            <a:pPr marL="285750" indent="-285750">
              <a:spcAft>
                <a:spcPts val="600"/>
              </a:spcAft>
              <a:buClr>
                <a:srgbClr val="E59E0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Даты проведения: </a:t>
            </a:r>
            <a:r>
              <a:rPr lang="ru-RU" sz="1400" b="1" dirty="0">
                <a:solidFill>
                  <a:srgbClr val="333333"/>
                </a:solidFill>
              </a:rPr>
              <a:t>7 – 28 октября</a:t>
            </a:r>
          </a:p>
          <a:p>
            <a:pPr marL="285750" indent="-285750">
              <a:spcAft>
                <a:spcPts val="1800"/>
              </a:spcAft>
              <a:buClr>
                <a:srgbClr val="E59E0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Целевая аудитория проекта: </a:t>
            </a:r>
            <a:r>
              <a:rPr lang="ru-RU" sz="1400" b="1" dirty="0">
                <a:solidFill>
                  <a:srgbClr val="333333"/>
                </a:solidFill>
              </a:rPr>
              <a:t>взрослое работающее население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E59E01"/>
                </a:solidFill>
              </a:rPr>
              <a:t>ЦЕННОСТЬ ДЛЯ РАБОТОДАТЕЛЕЙ: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333333"/>
                </a:solidFill>
              </a:rPr>
              <a:t>Возможность для компании получить </a:t>
            </a:r>
            <a:r>
              <a:rPr lang="ru-RU" sz="1400" b="1" dirty="0">
                <a:solidFill>
                  <a:srgbClr val="333333"/>
                </a:solidFill>
              </a:rPr>
              <a:t>качественные данные </a:t>
            </a:r>
            <a:br>
              <a:rPr lang="ru-RU" sz="1400" b="1" dirty="0">
                <a:solidFill>
                  <a:srgbClr val="333333"/>
                </a:solidFill>
              </a:rPr>
            </a:br>
            <a:r>
              <a:rPr lang="ru-RU" sz="1400" dirty="0">
                <a:solidFill>
                  <a:srgbClr val="333333"/>
                </a:solidFill>
              </a:rPr>
              <a:t>о реальном уровне финансовой грамотности сотрудников </a:t>
            </a:r>
            <a:br>
              <a:rPr lang="ru-RU" sz="1400" dirty="0">
                <a:solidFill>
                  <a:srgbClr val="333333"/>
                </a:solidFill>
              </a:rPr>
            </a:br>
            <a:r>
              <a:rPr lang="ru-RU" sz="1400" i="1" dirty="0">
                <a:solidFill>
                  <a:srgbClr val="333333"/>
                </a:solidFill>
              </a:rPr>
              <a:t>по конкретным жизненным ситуациям, вопросам и темам, которые вызвали затруднения, с разбивкой </a:t>
            </a:r>
            <a:br>
              <a:rPr lang="ru-RU" sz="1400" i="1" dirty="0">
                <a:solidFill>
                  <a:srgbClr val="333333"/>
                </a:solidFill>
              </a:rPr>
            </a:br>
            <a:r>
              <a:rPr lang="ru-RU" sz="1400" i="1" dirty="0">
                <a:solidFill>
                  <a:srgbClr val="333333"/>
                </a:solidFill>
              </a:rPr>
              <a:t>по полу/возрасту/уровню образования в разрезе субъектов РФ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333333"/>
                </a:solidFill>
              </a:rPr>
              <a:t>Получение сотрудниками </a:t>
            </a:r>
            <a:r>
              <a:rPr lang="ru-RU" sz="1400" b="1" dirty="0">
                <a:solidFill>
                  <a:srgbClr val="333333"/>
                </a:solidFill>
              </a:rPr>
              <a:t>полезных знаний и навыков </a:t>
            </a:r>
            <a:br>
              <a:rPr lang="ru-RU" sz="1400" b="1" dirty="0">
                <a:solidFill>
                  <a:srgbClr val="333333"/>
                </a:solidFill>
              </a:rPr>
            </a:br>
            <a:r>
              <a:rPr lang="ru-RU" sz="1400" dirty="0">
                <a:solidFill>
                  <a:srgbClr val="333333"/>
                </a:solidFill>
              </a:rPr>
              <a:t>по конкретным жизненным ситуациям, а также ссылок </a:t>
            </a:r>
            <a:br>
              <a:rPr lang="ru-RU" sz="1400" dirty="0">
                <a:solidFill>
                  <a:srgbClr val="333333"/>
                </a:solidFill>
              </a:rPr>
            </a:br>
            <a:r>
              <a:rPr lang="ru-RU" sz="1400" dirty="0">
                <a:solidFill>
                  <a:srgbClr val="333333"/>
                </a:solidFill>
              </a:rPr>
              <a:t>на </a:t>
            </a:r>
            <a:r>
              <a:rPr lang="ru-RU" sz="1400" b="1" dirty="0">
                <a:solidFill>
                  <a:srgbClr val="333333"/>
                </a:solidFill>
              </a:rPr>
              <a:t>полезные и достоверные материалы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333333"/>
                </a:solidFill>
              </a:rPr>
              <a:t>Повышение производительности труда вследствие развития </a:t>
            </a:r>
            <a:br>
              <a:rPr lang="ru-RU" sz="1400" dirty="0">
                <a:solidFill>
                  <a:srgbClr val="333333"/>
                </a:solidFill>
              </a:rPr>
            </a:br>
            <a:r>
              <a:rPr lang="ru-RU" sz="1400" dirty="0">
                <a:solidFill>
                  <a:srgbClr val="333333"/>
                </a:solidFill>
              </a:rPr>
              <a:t>навыка по </a:t>
            </a:r>
            <a:r>
              <a:rPr lang="ru-RU" sz="1400" b="1" dirty="0">
                <a:solidFill>
                  <a:srgbClr val="333333"/>
                </a:solidFill>
              </a:rPr>
              <a:t>противодействию финансовым мошенникам </a:t>
            </a:r>
            <a:br>
              <a:rPr lang="ru-RU" sz="1400" b="1" dirty="0">
                <a:solidFill>
                  <a:srgbClr val="333333"/>
                </a:solidFill>
              </a:rPr>
            </a:br>
            <a:r>
              <a:rPr lang="ru-RU" sz="1400" b="1" dirty="0">
                <a:solidFill>
                  <a:srgbClr val="333333"/>
                </a:solidFill>
              </a:rPr>
              <a:t>и снижения уровня </a:t>
            </a:r>
            <a:r>
              <a:rPr lang="ru-RU" sz="1400" b="1" dirty="0" err="1">
                <a:solidFill>
                  <a:srgbClr val="333333"/>
                </a:solidFill>
              </a:rPr>
              <a:t>закредитованности</a:t>
            </a:r>
            <a:r>
              <a:rPr lang="ru-RU" sz="1400" b="1" dirty="0">
                <a:solidFill>
                  <a:srgbClr val="333333"/>
                </a:solidFill>
              </a:rPr>
              <a:t> </a:t>
            </a:r>
            <a:r>
              <a:rPr lang="ru-RU" sz="1400" dirty="0">
                <a:solidFill>
                  <a:srgbClr val="333333"/>
                </a:solidFill>
              </a:rPr>
              <a:t>сотрудников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333333"/>
                </a:solidFill>
              </a:rPr>
              <a:t>Обучение осуществляется </a:t>
            </a:r>
            <a:r>
              <a:rPr lang="ru-RU" sz="1400" b="1" dirty="0">
                <a:solidFill>
                  <a:srgbClr val="333333"/>
                </a:solidFill>
              </a:rPr>
              <a:t>бесплатно, </a:t>
            </a:r>
            <a:br>
              <a:rPr lang="ru-RU" sz="1400" b="1" dirty="0">
                <a:solidFill>
                  <a:srgbClr val="333333"/>
                </a:solidFill>
              </a:rPr>
            </a:br>
            <a:r>
              <a:rPr lang="ru-RU" sz="1400" b="1" dirty="0">
                <a:solidFill>
                  <a:srgbClr val="333333"/>
                </a:solidFill>
              </a:rPr>
              <a:t>без навязывания </a:t>
            </a:r>
            <a:r>
              <a:rPr lang="ru-RU" sz="1400" dirty="0">
                <a:solidFill>
                  <a:srgbClr val="333333"/>
                </a:solidFill>
              </a:rPr>
              <a:t>финансовых услуг</a:t>
            </a:r>
          </a:p>
        </p:txBody>
      </p:sp>
      <p:sp>
        <p:nvSpPr>
          <p:cNvPr id="23" name="Прямоугольник: скругленные углы 3">
            <a:extLst>
              <a:ext uri="{FF2B5EF4-FFF2-40B4-BE49-F238E27FC236}">
                <a16:creationId xmlns:a16="http://schemas.microsoft.com/office/drawing/2014/main" id="{9805BED6-E29E-4B5F-67E1-9E0FF35586DB}"/>
              </a:ext>
            </a:extLst>
          </p:cNvPr>
          <p:cNvSpPr/>
          <p:nvPr/>
        </p:nvSpPr>
        <p:spPr>
          <a:xfrm>
            <a:off x="7334252" y="1234304"/>
            <a:ext cx="4449761" cy="952500"/>
          </a:xfrm>
          <a:prstGeom prst="round2SameRect">
            <a:avLst>
              <a:gd name="adj1" fmla="val 23667"/>
              <a:gd name="adj2" fmla="val 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0" tIns="0" rIns="36000" bIns="36000" anchor="ctr" anchorCtr="0">
            <a:no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СООРГАНИЗАТОРЫ И ПАРТНЕРЫ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89" y="2653525"/>
            <a:ext cx="1671713" cy="742982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BE295F-5B20-50DD-D9C0-3F7351C85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124" y="2841565"/>
            <a:ext cx="1671713" cy="365502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23" y="5270252"/>
            <a:ext cx="1658579" cy="58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626" y="3675222"/>
            <a:ext cx="1217980" cy="121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625" y="5270252"/>
            <a:ext cx="1658579" cy="581077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123" y="3650291"/>
            <a:ext cx="1722853" cy="12179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00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5" y="316166"/>
            <a:ext cx="2196000" cy="540000"/>
          </a:xfrm>
          <a:prstGeom prst="roundRect">
            <a:avLst>
              <a:gd name="adj" fmla="val 1869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2" y="298452"/>
            <a:ext cx="4961674" cy="568327"/>
          </a:xfrm>
        </p:spPr>
        <p:txBody>
          <a:bodyPr>
            <a:noAutofit/>
          </a:bodyPr>
          <a:lstStyle/>
          <a:p>
            <a:r>
              <a:rPr lang="ru-RU" dirty="0"/>
              <a:t>Аудитория  онлайн-зачета</a:t>
            </a:r>
          </a:p>
        </p:txBody>
      </p:sp>
      <p:sp>
        <p:nvSpPr>
          <p:cNvPr id="69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396597" y="6321886"/>
            <a:ext cx="3882719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en-US" sz="1333" i="1" dirty="0">
                <a:solidFill>
                  <a:srgbClr val="7F7F7F"/>
                </a:solidFill>
              </a:rPr>
              <a:t>* </a:t>
            </a:r>
            <a:r>
              <a:rPr lang="ru-RU" sz="1333" i="1" dirty="0">
                <a:solidFill>
                  <a:srgbClr val="7F7F7F"/>
                </a:solidFill>
              </a:rPr>
              <a:t>в</a:t>
            </a:r>
            <a:r>
              <a:rPr lang="en-US" sz="1333" i="1" dirty="0">
                <a:solidFill>
                  <a:srgbClr val="7F7F7F"/>
                </a:solidFill>
              </a:rPr>
              <a:t> каждой семье несколько участников</a:t>
            </a:r>
            <a:endParaRPr sz="1333" i="1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458AA42-9BBC-4617-B8FE-136500B868D4}"/>
              </a:ext>
            </a:extLst>
          </p:cNvPr>
          <p:cNvGrpSpPr/>
          <p:nvPr/>
        </p:nvGrpSpPr>
        <p:grpSpPr>
          <a:xfrm>
            <a:off x="2611580" y="2069280"/>
            <a:ext cx="6968840" cy="3559471"/>
            <a:chOff x="522580" y="1189547"/>
            <a:chExt cx="8210873" cy="2669603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FF6B55A7-7455-4708-AD73-2ABA52ED2982}"/>
                </a:ext>
              </a:extLst>
            </p:cNvPr>
            <p:cNvSpPr/>
            <p:nvPr/>
          </p:nvSpPr>
          <p:spPr>
            <a:xfrm>
              <a:off x="522580" y="1393371"/>
              <a:ext cx="8210873" cy="2465779"/>
            </a:xfrm>
            <a:prstGeom prst="roundRect">
              <a:avLst>
                <a:gd name="adj" fmla="val 5151"/>
              </a:avLst>
            </a:prstGeom>
            <a:noFill/>
            <a:ln>
              <a:solidFill>
                <a:srgbClr val="333333"/>
              </a:solidFill>
            </a:ln>
          </p:spPr>
          <p:txBody>
            <a:bodyPr spcFirstLastPara="1" wrap="square" lIns="144000" tIns="144000" rIns="0" bIns="0" anchor="t" anchorCtr="0">
              <a:noAutofit/>
            </a:bodyPr>
            <a:lstStyle/>
            <a:p>
              <a:pPr>
                <a:buClr>
                  <a:srgbClr val="0F50A1"/>
                </a:buClr>
                <a:buSzPts val="2800"/>
              </a:pPr>
              <a:endParaRPr lang="ru-RU" sz="2489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C7A4931-57C4-4C49-A616-121B0EE24E1B}"/>
                </a:ext>
              </a:extLst>
            </p:cNvPr>
            <p:cNvSpPr/>
            <p:nvPr/>
          </p:nvSpPr>
          <p:spPr>
            <a:xfrm>
              <a:off x="2612510" y="1189547"/>
              <a:ext cx="3897058" cy="459572"/>
            </a:xfrm>
            <a:prstGeom prst="roundRect">
              <a:avLst>
                <a:gd name="adj" fmla="val 27634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00"/>
              </a:pPr>
              <a:endParaRPr lang="ru-RU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1BCF939C-8210-43A6-A78C-870E13A72C24}"/>
              </a:ext>
            </a:extLst>
          </p:cNvPr>
          <p:cNvSpPr/>
          <p:nvPr/>
        </p:nvSpPr>
        <p:spPr>
          <a:xfrm>
            <a:off x="6374780" y="1239167"/>
            <a:ext cx="5400000" cy="2376000"/>
          </a:xfrm>
          <a:prstGeom prst="roundRect">
            <a:avLst>
              <a:gd name="adj" fmla="val 613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FFFFFF"/>
              </a:buClr>
              <a:buSzPts val="1000"/>
            </a:pPr>
            <a:r>
              <a:rPr lang="ru-RU" sz="2800" b="1" dirty="0">
                <a:solidFill>
                  <a:srgbClr val="E59E01"/>
                </a:solidFill>
                <a:latin typeface="+mn-lt"/>
              </a:rPr>
              <a:t>Семейный зачет</a:t>
            </a:r>
          </a:p>
        </p:txBody>
      </p:sp>
      <p:sp>
        <p:nvSpPr>
          <p:cNvPr id="42" name="Google Shape;56;p2">
            <a:extLst>
              <a:ext uri="{FF2B5EF4-FFF2-40B4-BE49-F238E27FC236}">
                <a16:creationId xmlns:a16="http://schemas.microsoft.com/office/drawing/2014/main" id="{6043A5AF-CEA9-4F28-9D37-8CFBC9085DD3}"/>
              </a:ext>
            </a:extLst>
          </p:cNvPr>
          <p:cNvSpPr txBox="1"/>
          <p:nvPr/>
        </p:nvSpPr>
        <p:spPr>
          <a:xfrm>
            <a:off x="6592880" y="1945688"/>
            <a:ext cx="1387744" cy="53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en-US" sz="1733" dirty="0">
                <a:solidFill>
                  <a:srgbClr val="333333"/>
                </a:solidFill>
                <a:latin typeface="+mj-lt"/>
              </a:rPr>
              <a:t>&gt;</a:t>
            </a:r>
            <a:r>
              <a:rPr lang="ru-RU" sz="1733" dirty="0">
                <a:solidFill>
                  <a:srgbClr val="333333"/>
                </a:solidFill>
                <a:latin typeface="+mj-lt"/>
              </a:rPr>
              <a:t> 85</a:t>
            </a:r>
            <a:r>
              <a:rPr lang="en-US" sz="1733" dirty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1733" dirty="0">
                <a:solidFill>
                  <a:srgbClr val="333333"/>
                </a:solidFill>
                <a:latin typeface="+mj-lt"/>
              </a:rPr>
              <a:t>тыс.*</a:t>
            </a:r>
            <a:br>
              <a:rPr lang="en-US" sz="1733" dirty="0">
                <a:solidFill>
                  <a:srgbClr val="333333"/>
                </a:solidFill>
                <a:latin typeface="+mj-lt"/>
              </a:rPr>
            </a:br>
            <a:r>
              <a:rPr lang="ru-RU" sz="1733" dirty="0">
                <a:solidFill>
                  <a:srgbClr val="333333"/>
                </a:solidFill>
                <a:latin typeface="+mn-lt"/>
              </a:rPr>
              <a:t>семей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901050D-D25D-462C-B99E-C35893B2A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80"/>
          <a:stretch/>
        </p:blipFill>
        <p:spPr>
          <a:xfrm>
            <a:off x="8927180" y="1673294"/>
            <a:ext cx="2669259" cy="1938744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03F5FDB-07C4-4446-A65E-6B9DB3D03AA2}"/>
              </a:ext>
            </a:extLst>
          </p:cNvPr>
          <p:cNvSpPr/>
          <p:nvPr/>
        </p:nvSpPr>
        <p:spPr>
          <a:xfrm>
            <a:off x="435699" y="1233566"/>
            <a:ext cx="5400000" cy="2376000"/>
          </a:xfrm>
          <a:prstGeom prst="roundRect">
            <a:avLst>
              <a:gd name="adj" fmla="val 5763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2800" b="1" dirty="0">
                <a:solidFill>
                  <a:srgbClr val="E59E01"/>
                </a:solidFill>
                <a:latin typeface="+mn-lt"/>
              </a:rPr>
              <a:t>Личный зачет</a:t>
            </a:r>
          </a:p>
        </p:txBody>
      </p:sp>
      <p:sp>
        <p:nvSpPr>
          <p:cNvPr id="50" name="Google Shape;56;p2">
            <a:extLst>
              <a:ext uri="{FF2B5EF4-FFF2-40B4-BE49-F238E27FC236}">
                <a16:creationId xmlns:a16="http://schemas.microsoft.com/office/drawing/2014/main" id="{A40FC7C8-97C4-4E6F-B454-837F14CCA4CB}"/>
              </a:ext>
            </a:extLst>
          </p:cNvPr>
          <p:cNvSpPr txBox="1"/>
          <p:nvPr/>
        </p:nvSpPr>
        <p:spPr>
          <a:xfrm>
            <a:off x="653592" y="1940086"/>
            <a:ext cx="1387744" cy="53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en-US" sz="1733" dirty="0">
                <a:solidFill>
                  <a:srgbClr val="333333"/>
                </a:solidFill>
                <a:latin typeface="+mj-lt"/>
              </a:rPr>
              <a:t>&gt;</a:t>
            </a:r>
            <a:r>
              <a:rPr lang="ru-RU" sz="1733" dirty="0">
                <a:solidFill>
                  <a:srgbClr val="333333"/>
                </a:solidFill>
                <a:latin typeface="+mj-lt"/>
              </a:rPr>
              <a:t> 1,8</a:t>
            </a:r>
            <a:r>
              <a:rPr lang="en-US" sz="1733" dirty="0">
                <a:solidFill>
                  <a:srgbClr val="333333"/>
                </a:solidFill>
                <a:latin typeface="+mj-lt"/>
              </a:rPr>
              <a:t> млн</a:t>
            </a:r>
            <a:br>
              <a:rPr lang="en-US" sz="1733" dirty="0">
                <a:solidFill>
                  <a:srgbClr val="333333"/>
                </a:solidFill>
                <a:latin typeface="+mj-lt"/>
              </a:rPr>
            </a:br>
            <a:r>
              <a:rPr lang="ru-RU" sz="1733" dirty="0">
                <a:solidFill>
                  <a:srgbClr val="333333"/>
                </a:solidFill>
                <a:latin typeface="+mn-lt"/>
              </a:rPr>
              <a:t>участников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A187C4D-F992-4446-BAFF-BB23401288BE}"/>
              </a:ext>
            </a:extLst>
          </p:cNvPr>
          <p:cNvSpPr/>
          <p:nvPr/>
        </p:nvSpPr>
        <p:spPr>
          <a:xfrm>
            <a:off x="435698" y="3988515"/>
            <a:ext cx="3259489" cy="982663"/>
          </a:xfrm>
          <a:prstGeom prst="roundRect">
            <a:avLst>
              <a:gd name="adj" fmla="val 12924"/>
            </a:avLst>
          </a:prstGeom>
          <a:solidFill>
            <a:srgbClr val="12306B"/>
          </a:solidFill>
          <a:ln>
            <a:noFill/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из них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Олимпиадный</a:t>
            </a:r>
            <a:br>
              <a:rPr lang="ru-RU" sz="1400" dirty="0">
                <a:solidFill>
                  <a:schemeClr val="bg1"/>
                </a:solidFill>
                <a:latin typeface="+mj-lt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</a:rPr>
              <a:t>зачет</a:t>
            </a:r>
          </a:p>
        </p:txBody>
      </p:sp>
      <p:pic>
        <p:nvPicPr>
          <p:cNvPr id="55" name="Google Shape;60;p2" descr="Google Shape;63;p2">
            <a:extLst>
              <a:ext uri="{FF2B5EF4-FFF2-40B4-BE49-F238E27FC236}">
                <a16:creationId xmlns:a16="http://schemas.microsoft.com/office/drawing/2014/main" id="{1EA2FB92-E9AF-42EC-9A1C-0CA52EC6956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369" y="4189144"/>
            <a:ext cx="578019" cy="57451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689E202E-F2E0-4D19-803B-2F88C450BB92}"/>
              </a:ext>
            </a:extLst>
          </p:cNvPr>
          <p:cNvSpPr txBox="1"/>
          <p:nvPr/>
        </p:nvSpPr>
        <p:spPr>
          <a:xfrm>
            <a:off x="596339" y="4624830"/>
            <a:ext cx="26190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24,8 тыс.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участников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9A60B3D3-E070-4A49-BD18-02D2BF7AF688}"/>
              </a:ext>
            </a:extLst>
          </p:cNvPr>
          <p:cNvSpPr/>
          <p:nvPr/>
        </p:nvSpPr>
        <p:spPr>
          <a:xfrm>
            <a:off x="3990000" y="5308138"/>
            <a:ext cx="4212000" cy="657573"/>
          </a:xfrm>
          <a:prstGeom prst="roundRect">
            <a:avLst>
              <a:gd name="adj" fmla="val 26947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1000"/>
            </a:pPr>
            <a:r>
              <a:rPr lang="ru-RU" sz="2400" b="1" dirty="0">
                <a:solidFill>
                  <a:srgbClr val="333333"/>
                </a:solidFill>
                <a:latin typeface="+mn-lt"/>
              </a:rPr>
              <a:t>Более 2 млн </a:t>
            </a:r>
            <a:r>
              <a:rPr lang="ru-RU" sz="2400" dirty="0">
                <a:solidFill>
                  <a:srgbClr val="333333"/>
                </a:solidFill>
                <a:latin typeface="+mn-lt"/>
              </a:rPr>
              <a:t>участников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685DB-296D-ED23-7FA3-9C5DB2A77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354" y="1649737"/>
            <a:ext cx="1387744" cy="1952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3552" y="4014690"/>
            <a:ext cx="3096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Для школьников 7-11 классов, позволяет выйти сразу в финал олимпиады «Высшая проба» ВШЭ без дополнительных испытаний</a:t>
            </a:r>
          </a:p>
        </p:txBody>
      </p:sp>
      <p:sp>
        <p:nvSpPr>
          <p:cNvPr id="21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5417098" y="536223"/>
            <a:ext cx="2055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ru-RU" sz="1400" dirty="0">
                <a:solidFill>
                  <a:srgbClr val="7F7F7F"/>
                </a:solidFill>
              </a:rPr>
              <a:t>данные за 2024 год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8874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5" y="316166"/>
            <a:ext cx="3082926" cy="540000"/>
          </a:xfrm>
          <a:prstGeom prst="roundRect">
            <a:avLst>
              <a:gd name="adj" fmla="val 18690"/>
            </a:avLst>
          </a:prstGeom>
          <a:solidFill>
            <a:srgbClr val="FEC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1" y="298452"/>
            <a:ext cx="7819174" cy="568327"/>
          </a:xfrm>
        </p:spPr>
        <p:txBody>
          <a:bodyPr>
            <a:noAutofit/>
          </a:bodyPr>
          <a:lstStyle/>
          <a:p>
            <a:r>
              <a:rPr lang="ru-RU" dirty="0"/>
              <a:t>Характеристики  </a:t>
            </a:r>
            <a:r>
              <a:rPr lang="ru-RU" spc="-30" dirty="0"/>
              <a:t>аудитории онлайн-зачета</a:t>
            </a:r>
          </a:p>
        </p:txBody>
      </p:sp>
      <p:sp>
        <p:nvSpPr>
          <p:cNvPr id="13" name="Прямоугольник: скругленные углы 45">
            <a:extLst>
              <a:ext uri="{FF2B5EF4-FFF2-40B4-BE49-F238E27FC236}">
                <a16:creationId xmlns:a16="http://schemas.microsoft.com/office/drawing/2014/main" id="{97710038-9373-49F8-A2D0-9C509EEEE659}"/>
              </a:ext>
            </a:extLst>
          </p:cNvPr>
          <p:cNvSpPr/>
          <p:nvPr/>
        </p:nvSpPr>
        <p:spPr>
          <a:xfrm>
            <a:off x="431800" y="3050675"/>
            <a:ext cx="5473358" cy="3451726"/>
          </a:xfrm>
          <a:prstGeom prst="roundRect">
            <a:avLst>
              <a:gd name="adj" fmla="val 5199"/>
            </a:avLst>
          </a:prstGeom>
          <a:solidFill>
            <a:schemeClr val="bg1"/>
          </a:solidFill>
          <a:ln w="19050">
            <a:solidFill>
              <a:srgbClr val="FEC444"/>
            </a:solidFill>
          </a:ln>
        </p:spPr>
        <p:txBody>
          <a:bodyPr spcFirstLastPara="1" wrap="square" lIns="144000" tIns="108000" rIns="0" bIns="0" anchor="ctr" anchorCtr="0">
            <a:noAutofit/>
          </a:bodyPr>
          <a:lstStyle/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Пользователь проходит индивидуально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Вопросы и их количество </a:t>
            </a:r>
            <a:r>
              <a:rPr lang="ru-RU" sz="1200" dirty="0" err="1">
                <a:solidFill>
                  <a:srgbClr val="333333"/>
                </a:solidFill>
                <a:latin typeface="+mn-lt"/>
              </a:rPr>
              <a:t>кастомизировано</a:t>
            </a:r>
            <a:r>
              <a:rPr lang="ru-RU" sz="1200" dirty="0">
                <a:solidFill>
                  <a:srgbClr val="333333"/>
                </a:solidFill>
                <a:latin typeface="+mn-lt"/>
              </a:rPr>
              <a:t> в зависимости от возраста </a:t>
            </a:r>
            <a:br>
              <a:rPr lang="ru-RU" sz="1200" dirty="0">
                <a:solidFill>
                  <a:srgbClr val="333333"/>
                </a:solidFill>
                <a:latin typeface="+mn-lt"/>
              </a:rPr>
            </a:br>
            <a:r>
              <a:rPr lang="ru-RU" sz="1200" dirty="0">
                <a:solidFill>
                  <a:srgbClr val="333333"/>
                </a:solidFill>
                <a:latin typeface="+mn-lt"/>
              </a:rPr>
              <a:t>и уровня образования: школьники, студенты, экономически активное население, пенсионеры.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Время прохождения: до 20 минут. Количество попыток не ограничено.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Вопросы зачета для экономически активного населения разделены </a:t>
            </a:r>
            <a:br>
              <a:rPr lang="ru-RU" sz="1200" dirty="0">
                <a:solidFill>
                  <a:srgbClr val="333333"/>
                </a:solidFill>
                <a:latin typeface="+mn-lt"/>
              </a:rPr>
            </a:br>
            <a:r>
              <a:rPr lang="ru-RU" sz="1200" dirty="0">
                <a:solidFill>
                  <a:srgbClr val="333333"/>
                </a:solidFill>
                <a:latin typeface="+mn-lt"/>
              </a:rPr>
              <a:t>на два уровня сложности: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базовый уровень – простые вопросы по основным установкам финансовой грамотности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продвинутый уровень – сложные вопросы по финансовым продуктам </a:t>
            </a:r>
            <a:br>
              <a:rPr lang="ru-RU" sz="1200" dirty="0">
                <a:solidFill>
                  <a:srgbClr val="333333"/>
                </a:solidFill>
                <a:latin typeface="+mn-lt"/>
              </a:rPr>
            </a:br>
            <a:r>
              <a:rPr lang="ru-RU" sz="1200" dirty="0">
                <a:solidFill>
                  <a:srgbClr val="333333"/>
                </a:solidFill>
                <a:latin typeface="+mn-lt"/>
              </a:rPr>
              <a:t>и их использованию</a:t>
            </a:r>
          </a:p>
          <a:p>
            <a:pPr>
              <a:spcAft>
                <a:spcPts val="800"/>
              </a:spcAft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Сертификат получит участник правильно ответивший на более </a:t>
            </a:r>
            <a:br>
              <a:rPr lang="ru-RU" sz="1200" dirty="0">
                <a:solidFill>
                  <a:srgbClr val="333333"/>
                </a:solidFill>
                <a:latin typeface="+mn-lt"/>
              </a:rPr>
            </a:br>
            <a:r>
              <a:rPr lang="ru-RU" sz="1200" dirty="0">
                <a:solidFill>
                  <a:srgbClr val="333333"/>
                </a:solidFill>
                <a:latin typeface="+mn-lt"/>
              </a:rPr>
              <a:t>чем две три вопросов (66 %). Учащимся 1-4 классов для получения сертификата достаточно ответить верно на половину вопросов.</a:t>
            </a:r>
          </a:p>
        </p:txBody>
      </p:sp>
      <p:sp>
        <p:nvSpPr>
          <p:cNvPr id="14" name="Прямоугольник: скругленные углы 46">
            <a:extLst>
              <a:ext uri="{FF2B5EF4-FFF2-40B4-BE49-F238E27FC236}">
                <a16:creationId xmlns:a16="http://schemas.microsoft.com/office/drawing/2014/main" id="{B03F5FDB-07C4-4446-A65E-6B9DB3D03AA2}"/>
              </a:ext>
            </a:extLst>
          </p:cNvPr>
          <p:cNvSpPr/>
          <p:nvPr/>
        </p:nvSpPr>
        <p:spPr>
          <a:xfrm>
            <a:off x="435699" y="1077914"/>
            <a:ext cx="5448000" cy="1751012"/>
          </a:xfrm>
          <a:prstGeom prst="roundRect">
            <a:avLst>
              <a:gd name="adj" fmla="val 947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EC444"/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2800" b="1" dirty="0">
                <a:solidFill>
                  <a:srgbClr val="E59E01"/>
                </a:solidFill>
                <a:latin typeface="+mn-lt"/>
              </a:rPr>
              <a:t>Личный зачет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8685DB-296D-ED23-7FA3-9C5DB2A77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85"/>
          <a:stretch/>
        </p:blipFill>
        <p:spPr>
          <a:xfrm>
            <a:off x="4038970" y="1168778"/>
            <a:ext cx="1387744" cy="1660147"/>
          </a:xfrm>
          <a:prstGeom prst="rect">
            <a:avLst/>
          </a:prstGeom>
        </p:spPr>
      </p:pic>
      <p:sp>
        <p:nvSpPr>
          <p:cNvPr id="16" name="Прямоугольник: скругленные углы 58">
            <a:extLst>
              <a:ext uri="{FF2B5EF4-FFF2-40B4-BE49-F238E27FC236}">
                <a16:creationId xmlns:a16="http://schemas.microsoft.com/office/drawing/2014/main" id="{CD29E0BA-70FD-413A-8AD2-C592C08AB27B}"/>
              </a:ext>
            </a:extLst>
          </p:cNvPr>
          <p:cNvSpPr/>
          <p:nvPr/>
        </p:nvSpPr>
        <p:spPr>
          <a:xfrm>
            <a:off x="9228013" y="3787928"/>
            <a:ext cx="2556000" cy="2714472"/>
          </a:xfrm>
          <a:prstGeom prst="roundRect">
            <a:avLst>
              <a:gd name="adj" fmla="val 5138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Лучшая попытка,</a:t>
            </a:r>
            <a:r>
              <a:rPr lang="en-US" sz="16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+mn-lt"/>
              </a:rPr>
              <a:t>%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E208625-7473-4747-9184-39CA85BD0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11264"/>
              </p:ext>
            </p:extLst>
          </p:nvPr>
        </p:nvGraphicFramePr>
        <p:xfrm>
          <a:off x="9451513" y="4452197"/>
          <a:ext cx="2112000" cy="16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: скругленные углы 68">
            <a:extLst>
              <a:ext uri="{FF2B5EF4-FFF2-40B4-BE49-F238E27FC236}">
                <a16:creationId xmlns:a16="http://schemas.microsoft.com/office/drawing/2014/main" id="{48A1CE97-BB07-43F8-9D8D-F1C360E902FE}"/>
              </a:ext>
            </a:extLst>
          </p:cNvPr>
          <p:cNvSpPr/>
          <p:nvPr/>
        </p:nvSpPr>
        <p:spPr>
          <a:xfrm>
            <a:off x="6332116" y="3787928"/>
            <a:ext cx="2556000" cy="2714472"/>
          </a:xfrm>
          <a:prstGeom prst="roundRect">
            <a:avLst>
              <a:gd name="adj" fmla="val 5138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Первая попытка,</a:t>
            </a:r>
            <a:r>
              <a:rPr lang="en-US" sz="16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+mn-lt"/>
              </a:rPr>
              <a:t>%</a:t>
            </a:r>
          </a:p>
        </p:txBody>
      </p:sp>
      <p:sp>
        <p:nvSpPr>
          <p:cNvPr id="19" name="Прямоугольник: скругленные углы 51">
            <a:extLst>
              <a:ext uri="{FF2B5EF4-FFF2-40B4-BE49-F238E27FC236}">
                <a16:creationId xmlns:a16="http://schemas.microsoft.com/office/drawing/2014/main" id="{D32BBAAA-4DBE-4762-99F8-531C01DFEF49}"/>
              </a:ext>
            </a:extLst>
          </p:cNvPr>
          <p:cNvSpPr/>
          <p:nvPr/>
        </p:nvSpPr>
        <p:spPr>
          <a:xfrm>
            <a:off x="6336013" y="1077913"/>
            <a:ext cx="5448000" cy="2472000"/>
          </a:xfrm>
          <a:prstGeom prst="roundRect">
            <a:avLst>
              <a:gd name="adj" fmla="val 5138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144000" tIns="144000" rIns="0" bIns="0" anchor="t" anchorCtr="0">
            <a:no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Пол,</a:t>
            </a:r>
            <a:r>
              <a:rPr lang="en-US" sz="1600" b="1" dirty="0">
                <a:solidFill>
                  <a:srgbClr val="333333"/>
                </a:solidFill>
                <a:latin typeface="+mn-lt"/>
              </a:rPr>
              <a:t> %</a:t>
            </a:r>
            <a:endParaRPr lang="ru-RU" sz="1600" b="1" dirty="0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21" name="Google Shape;78;p3">
            <a:extLst>
              <a:ext uri="{FF2B5EF4-FFF2-40B4-BE49-F238E27FC236}">
                <a16:creationId xmlns:a16="http://schemas.microsoft.com/office/drawing/2014/main" id="{0F05ED37-7DDA-4F90-8A12-9F48BDD4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00140"/>
              </p:ext>
            </p:extLst>
          </p:nvPr>
        </p:nvGraphicFramePr>
        <p:xfrm>
          <a:off x="8162178" y="1371375"/>
          <a:ext cx="1885077" cy="188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A0DF92-87F5-473F-BCAF-73F7312924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71" y="2037963"/>
            <a:ext cx="1015909" cy="15119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C804431-523B-4806-9E2B-4400B58DA6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06516" y="2124813"/>
            <a:ext cx="1075973" cy="14251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5CD017A-28B7-494F-BC5F-2A47D783D059}"/>
              </a:ext>
            </a:extLst>
          </p:cNvPr>
          <p:cNvSpPr txBox="1"/>
          <p:nvPr/>
        </p:nvSpPr>
        <p:spPr>
          <a:xfrm>
            <a:off x="6566131" y="1799948"/>
            <a:ext cx="1019627" cy="6497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2489" b="1" dirty="0">
                <a:solidFill>
                  <a:srgbClr val="E59E01"/>
                </a:solidFill>
                <a:latin typeface="+mn-lt"/>
              </a:rPr>
              <a:t>61</a:t>
            </a:r>
            <a:br>
              <a:rPr lang="ru-RU" sz="2489" dirty="0">
                <a:solidFill>
                  <a:srgbClr val="333333"/>
                </a:solidFill>
                <a:latin typeface="+mn-lt"/>
              </a:rPr>
            </a:br>
            <a:r>
              <a:rPr lang="ru-RU" sz="1733" dirty="0">
                <a:solidFill>
                  <a:srgbClr val="333333"/>
                </a:solidFill>
                <a:latin typeface="+mn-lt"/>
              </a:rPr>
              <a:t>женщины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865E2E-452C-4481-9DED-5F0E2CDB6B08}"/>
              </a:ext>
            </a:extLst>
          </p:cNvPr>
          <p:cNvSpPr txBox="1"/>
          <p:nvPr/>
        </p:nvSpPr>
        <p:spPr>
          <a:xfrm>
            <a:off x="10534191" y="1799948"/>
            <a:ext cx="1019627" cy="6497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0F50A1"/>
              </a:buClr>
              <a:buSzPts val="2800"/>
            </a:pPr>
            <a:r>
              <a:rPr lang="ru-RU" sz="2489" b="1" dirty="0">
                <a:solidFill>
                  <a:srgbClr val="E59E01"/>
                </a:solidFill>
                <a:latin typeface="+mn-lt"/>
              </a:rPr>
              <a:t>39</a:t>
            </a:r>
            <a:br>
              <a:rPr lang="ru-RU" sz="2489" dirty="0">
                <a:solidFill>
                  <a:srgbClr val="333333"/>
                </a:solidFill>
                <a:latin typeface="+mn-lt"/>
              </a:rPr>
            </a:br>
            <a:r>
              <a:rPr lang="ru-RU" sz="1733" dirty="0">
                <a:solidFill>
                  <a:srgbClr val="333333"/>
                </a:solidFill>
                <a:latin typeface="+mn-lt"/>
              </a:rPr>
              <a:t>мужчины</a:t>
            </a:r>
          </a:p>
        </p:txBody>
      </p:sp>
      <p:sp>
        <p:nvSpPr>
          <p:cNvPr id="35" name="Google Shape;56;p2">
            <a:extLst>
              <a:ext uri="{FF2B5EF4-FFF2-40B4-BE49-F238E27FC236}">
                <a16:creationId xmlns:a16="http://schemas.microsoft.com/office/drawing/2014/main" id="{E403C9A7-A160-46C2-A6F5-6B647EDC4D43}"/>
              </a:ext>
            </a:extLst>
          </p:cNvPr>
          <p:cNvSpPr txBox="1"/>
          <p:nvPr/>
        </p:nvSpPr>
        <p:spPr>
          <a:xfrm>
            <a:off x="6722440" y="6090722"/>
            <a:ext cx="802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Сдано</a:t>
            </a:r>
          </a:p>
        </p:txBody>
      </p:sp>
      <p:sp>
        <p:nvSpPr>
          <p:cNvPr id="36" name="Google Shape;56;p2">
            <a:extLst>
              <a:ext uri="{FF2B5EF4-FFF2-40B4-BE49-F238E27FC236}">
                <a16:creationId xmlns:a16="http://schemas.microsoft.com/office/drawing/2014/main" id="{0081BA24-4078-4F39-8323-86886A3EDC46}"/>
              </a:ext>
            </a:extLst>
          </p:cNvPr>
          <p:cNvSpPr txBox="1"/>
          <p:nvPr/>
        </p:nvSpPr>
        <p:spPr>
          <a:xfrm>
            <a:off x="7647447" y="6090174"/>
            <a:ext cx="802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Не сдано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7671E476-17DF-40D9-88B6-CD1BE1C8F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86424"/>
              </p:ext>
            </p:extLst>
          </p:nvPr>
        </p:nvGraphicFramePr>
        <p:xfrm>
          <a:off x="6540980" y="4451100"/>
          <a:ext cx="2108607" cy="168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Google Shape;56;p2">
            <a:extLst>
              <a:ext uri="{FF2B5EF4-FFF2-40B4-BE49-F238E27FC236}">
                <a16:creationId xmlns:a16="http://schemas.microsoft.com/office/drawing/2014/main" id="{1D447CB1-0072-4A7F-990E-E1D7771ABB51}"/>
              </a:ext>
            </a:extLst>
          </p:cNvPr>
          <p:cNvSpPr txBox="1"/>
          <p:nvPr/>
        </p:nvSpPr>
        <p:spPr>
          <a:xfrm>
            <a:off x="9646387" y="6090174"/>
            <a:ext cx="802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Сдано</a:t>
            </a:r>
          </a:p>
        </p:txBody>
      </p:sp>
      <p:sp>
        <p:nvSpPr>
          <p:cNvPr id="39" name="Google Shape;56;p2">
            <a:extLst>
              <a:ext uri="{FF2B5EF4-FFF2-40B4-BE49-F238E27FC236}">
                <a16:creationId xmlns:a16="http://schemas.microsoft.com/office/drawing/2014/main" id="{ED610158-DE06-4C93-B12D-7D66F0B970A9}"/>
              </a:ext>
            </a:extLst>
          </p:cNvPr>
          <p:cNvSpPr txBox="1"/>
          <p:nvPr/>
        </p:nvSpPr>
        <p:spPr>
          <a:xfrm>
            <a:off x="10571394" y="6090174"/>
            <a:ext cx="802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200" dirty="0">
                <a:solidFill>
                  <a:srgbClr val="333333"/>
                </a:solidFill>
                <a:latin typeface="+mn-lt"/>
              </a:rPr>
              <a:t>Не сдано</a:t>
            </a:r>
          </a:p>
        </p:txBody>
      </p:sp>
      <p:sp>
        <p:nvSpPr>
          <p:cNvPr id="40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8200371" y="517173"/>
            <a:ext cx="2055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ru-RU" sz="1400" dirty="0">
                <a:solidFill>
                  <a:srgbClr val="7F7F7F"/>
                </a:solidFill>
              </a:rPr>
              <a:t>данные за 2024 год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6076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5" y="316166"/>
            <a:ext cx="1130300" cy="540000"/>
          </a:xfrm>
          <a:prstGeom prst="roundRect">
            <a:avLst>
              <a:gd name="adj" fmla="val 18690"/>
            </a:avLst>
          </a:prstGeom>
          <a:solidFill>
            <a:srgbClr val="FEC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1" y="307977"/>
            <a:ext cx="8428774" cy="568327"/>
          </a:xfrm>
        </p:spPr>
        <p:txBody>
          <a:bodyPr>
            <a:noAutofit/>
          </a:bodyPr>
          <a:lstStyle/>
          <a:p>
            <a:r>
              <a:rPr lang="ru-RU" sz="1800" dirty="0"/>
              <a:t>Рейтинг   </a:t>
            </a:r>
            <a:r>
              <a:rPr lang="ru-RU" sz="1800" spc="-20" dirty="0"/>
              <a:t>популярности жизненных ситуаций и сложности вопросов</a:t>
            </a:r>
          </a:p>
        </p:txBody>
      </p:sp>
      <p:sp>
        <p:nvSpPr>
          <p:cNvPr id="40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8371821" y="478444"/>
            <a:ext cx="2055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ru-RU" sz="1400" dirty="0">
                <a:solidFill>
                  <a:srgbClr val="7F7F7F"/>
                </a:solidFill>
              </a:rPr>
              <a:t>данные за 2024 год</a:t>
            </a:r>
            <a:endParaRPr sz="1400" dirty="0"/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id="{466DBBE5-7ABD-45D5-9267-C6C0260A9600}"/>
              </a:ext>
            </a:extLst>
          </p:cNvPr>
          <p:cNvSpPr/>
          <p:nvPr/>
        </p:nvSpPr>
        <p:spPr>
          <a:xfrm>
            <a:off x="435697" y="3799477"/>
            <a:ext cx="11348316" cy="2473200"/>
          </a:xfrm>
          <a:prstGeom prst="roundRect">
            <a:avLst>
              <a:gd name="adj" fmla="val 5135"/>
            </a:avLst>
          </a:pr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252000" tIns="144000" rIns="0" bIns="0" anchor="t" anchorCtr="0">
            <a:noAutofit/>
          </a:bodyPr>
          <a:lstStyle/>
          <a:p>
            <a:pPr>
              <a:buClr>
                <a:srgbClr val="FFFFFF"/>
              </a:buClr>
              <a:buSzPts val="1000"/>
              <a:tabLst>
                <a:tab pos="3198813" algn="l"/>
              </a:tabLst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Рейтинг сложности вопросов,</a:t>
            </a:r>
            <a:r>
              <a:rPr lang="ru-RU" sz="1600" dirty="0">
                <a:solidFill>
                  <a:srgbClr val="333333"/>
                </a:solidFill>
                <a:latin typeface="+mn-lt"/>
              </a:rPr>
              <a:t> % правильно ответивших на вопросы</a:t>
            </a:r>
          </a:p>
        </p:txBody>
      </p:sp>
      <p:sp>
        <p:nvSpPr>
          <p:cNvPr id="23" name="Прямоугольник: скругленные углы 19">
            <a:extLst>
              <a:ext uri="{FF2B5EF4-FFF2-40B4-BE49-F238E27FC236}">
                <a16:creationId xmlns:a16="http://schemas.microsoft.com/office/drawing/2014/main" id="{7AF1EDDD-3D9D-4816-BE29-75D7602D60AE}"/>
              </a:ext>
            </a:extLst>
          </p:cNvPr>
          <p:cNvSpPr/>
          <p:nvPr/>
        </p:nvSpPr>
        <p:spPr>
          <a:xfrm>
            <a:off x="435697" y="1077384"/>
            <a:ext cx="11348316" cy="2473200"/>
          </a:xfrm>
          <a:prstGeom prst="roundRect">
            <a:avLst>
              <a:gd name="adj" fmla="val 5135"/>
            </a:avLst>
          </a:pr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spcFirstLastPara="1" wrap="square" lIns="252000" tIns="144000" rIns="0" bIns="0" anchor="t" anchorCtr="0">
            <a:noAutofit/>
          </a:bodyPr>
          <a:lstStyle/>
          <a:p>
            <a:pPr>
              <a:buClr>
                <a:srgbClr val="FFFFFF"/>
              </a:buClr>
              <a:buSzPts val="10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Рейтинг популярности жизненных ситуаций,</a:t>
            </a:r>
            <a:r>
              <a:rPr lang="en-US" sz="16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+mn-lt"/>
              </a:rPr>
              <a:t>сумма ответов, млн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*</a:t>
            </a:r>
            <a:endParaRPr lang="ru-RU" sz="160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A83625-E566-4C29-B17D-A868B7A53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320730" y="4478031"/>
            <a:ext cx="2294724" cy="17946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A5F61C3-AF27-4659-A9EA-C04A477F86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37" t="-6444" b="1"/>
          <a:stretch/>
        </p:blipFill>
        <p:spPr>
          <a:xfrm>
            <a:off x="9305926" y="1543050"/>
            <a:ext cx="2478088" cy="2007534"/>
          </a:xfrm>
          <a:prstGeom prst="roundRect">
            <a:avLst>
              <a:gd name="adj" fmla="val 3382"/>
            </a:avLst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5363B38E-8C7C-42FB-98C3-CB45A0A04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2107"/>
              </p:ext>
            </p:extLst>
          </p:nvPr>
        </p:nvGraphicFramePr>
        <p:xfrm>
          <a:off x="684631" y="1510446"/>
          <a:ext cx="9170570" cy="207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B7F72E1E-4542-419F-BFB7-7B68DFCD3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96917"/>
              </p:ext>
            </p:extLst>
          </p:nvPr>
        </p:nvGraphicFramePr>
        <p:xfrm>
          <a:off x="661062" y="4253077"/>
          <a:ext cx="9194139" cy="20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435697" y="6431963"/>
            <a:ext cx="11373716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en-US" sz="1333" i="1" dirty="0">
                <a:solidFill>
                  <a:srgbClr val="7F7F7F"/>
                </a:solidFill>
              </a:rPr>
              <a:t>* </a:t>
            </a:r>
            <a:r>
              <a:rPr lang="ru-RU" sz="1333" i="1" dirty="0">
                <a:solidFill>
                  <a:srgbClr val="7F7F7F"/>
                </a:solidFill>
              </a:rPr>
              <a:t>т.к. количество попыток не ограничено, сумма ответов превышает общее количество уникальных участников</a:t>
            </a:r>
            <a:endParaRPr sz="1333" i="1" dirty="0"/>
          </a:p>
        </p:txBody>
      </p:sp>
    </p:spTree>
    <p:extLst>
      <p:ext uri="{BB962C8B-B14F-4D97-AF65-F5344CB8AC3E}">
        <p14:creationId xmlns:p14="http://schemas.microsoft.com/office/powerpoint/2010/main" val="18767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FB0D68F6-9FC8-4212-80FB-79700ABEC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092605"/>
              </p:ext>
            </p:extLst>
          </p:nvPr>
        </p:nvGraphicFramePr>
        <p:xfrm>
          <a:off x="301130" y="2123038"/>
          <a:ext cx="3038133" cy="448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7ACDD238-D493-4CA1-AB58-35E60D3A7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636004"/>
              </p:ext>
            </p:extLst>
          </p:nvPr>
        </p:nvGraphicFramePr>
        <p:xfrm>
          <a:off x="3376384" y="2123046"/>
          <a:ext cx="3038400" cy="44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45E3C2AB-C58B-410B-BE82-A75C20DAB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94667"/>
              </p:ext>
            </p:extLst>
          </p:nvPr>
        </p:nvGraphicFramePr>
        <p:xfrm>
          <a:off x="6216649" y="2123046"/>
          <a:ext cx="3038400" cy="44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3A1AE8BB-AA6C-43A0-AC2F-4A946C17D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96847"/>
              </p:ext>
            </p:extLst>
          </p:nvPr>
        </p:nvGraphicFramePr>
        <p:xfrm>
          <a:off x="9298782" y="2124074"/>
          <a:ext cx="3038400" cy="455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5" y="316166"/>
            <a:ext cx="4044950" cy="540000"/>
          </a:xfrm>
          <a:prstGeom prst="roundRect">
            <a:avLst>
              <a:gd name="adj" fmla="val 18690"/>
            </a:avLst>
          </a:prstGeom>
          <a:solidFill>
            <a:srgbClr val="FEC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0" y="298452"/>
            <a:ext cx="8000149" cy="568327"/>
          </a:xfrm>
        </p:spPr>
        <p:txBody>
          <a:bodyPr>
            <a:noAutofit/>
          </a:bodyPr>
          <a:lstStyle/>
          <a:p>
            <a:r>
              <a:rPr lang="ru-RU" dirty="0"/>
              <a:t>Сложность вопросов  жизненных ситуаций</a:t>
            </a:r>
            <a:endParaRPr lang="ru-RU" spc="-30" dirty="0"/>
          </a:p>
        </p:txBody>
      </p:sp>
      <p:sp>
        <p:nvSpPr>
          <p:cNvPr id="40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8393303" y="517173"/>
            <a:ext cx="2055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ru-RU" sz="1400" dirty="0">
                <a:solidFill>
                  <a:srgbClr val="7F7F7F"/>
                </a:solidFill>
              </a:rPr>
              <a:t>данные за 2024 год</a:t>
            </a:r>
            <a:endParaRPr sz="1400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34365AA-2C59-4FEF-B18F-209F321B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99808"/>
              </p:ext>
            </p:extLst>
          </p:nvPr>
        </p:nvGraphicFramePr>
        <p:xfrm>
          <a:off x="426153" y="2244689"/>
          <a:ext cx="2845782" cy="437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782">
                  <a:extLst>
                    <a:ext uri="{9D8B030D-6E8A-4147-A177-3AD203B41FA5}">
                      <a16:colId xmlns:a16="http://schemas.microsoft.com/office/drawing/2014/main" val="893414780"/>
                    </a:ext>
                  </a:extLst>
                </a:gridCol>
              </a:tblGrid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Избегаю ловушек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88397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Коплю на финансовую цель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91096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Прокачиваю финансовую грамотность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98675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816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Думаю о пенсии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03333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Начинаю инвестировать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5104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Решаю квартирный вопрос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5339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2BA3E1E-7871-4538-A15D-2E1CCDE3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7712"/>
              </p:ext>
            </p:extLst>
          </p:nvPr>
        </p:nvGraphicFramePr>
        <p:xfrm>
          <a:off x="3501866" y="2244689"/>
          <a:ext cx="2845782" cy="437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782">
                  <a:extLst>
                    <a:ext uri="{9D8B030D-6E8A-4147-A177-3AD203B41FA5}">
                      <a16:colId xmlns:a16="http://schemas.microsoft.com/office/drawing/2014/main" val="893414780"/>
                    </a:ext>
                  </a:extLst>
                </a:gridCol>
              </a:tblGrid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Коплю на финансовую цель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88397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Избегаю ловушек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91096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Прокачиваю финансовую грамотность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98675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816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Думаю о пенсии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03333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Решаю квартирный вопрос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5104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Начинаю инвестировать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5339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0DF97811-86D0-40EA-AD87-951C29B7D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05433"/>
              </p:ext>
            </p:extLst>
          </p:nvPr>
        </p:nvGraphicFramePr>
        <p:xfrm>
          <a:off x="6319766" y="2244689"/>
          <a:ext cx="2845782" cy="437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782">
                  <a:extLst>
                    <a:ext uri="{9D8B030D-6E8A-4147-A177-3AD203B41FA5}">
                      <a16:colId xmlns:a16="http://schemas.microsoft.com/office/drawing/2014/main" val="893414780"/>
                    </a:ext>
                  </a:extLst>
                </a:gridCol>
              </a:tblGrid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Избегаю ловушек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88397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Коплю на финансовую цель </a:t>
                      </a:r>
                      <a:endParaRPr lang="ru-RU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91096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Прокачиваю финансовую грамотность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98675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816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Думаю о пенсии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03333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Открываю собственное дело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5104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Решаю квартирный вопрос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5339"/>
                  </a:ext>
                </a:extLst>
              </a:tr>
            </a:tbl>
          </a:graphicData>
        </a:graphic>
      </p:graphicFrame>
      <p:sp>
        <p:nvSpPr>
          <p:cNvPr id="30" name="Google Shape;154;p6">
            <a:extLst>
              <a:ext uri="{FF2B5EF4-FFF2-40B4-BE49-F238E27FC236}">
                <a16:creationId xmlns:a16="http://schemas.microsoft.com/office/drawing/2014/main" id="{78A53F84-B5C7-4CBC-80CF-313ABA65270E}"/>
              </a:ext>
            </a:extLst>
          </p:cNvPr>
          <p:cNvSpPr txBox="1"/>
          <p:nvPr/>
        </p:nvSpPr>
        <p:spPr>
          <a:xfrm>
            <a:off x="1222186" y="1186789"/>
            <a:ext cx="20497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200"/>
            </a:pPr>
            <a:r>
              <a:rPr lang="ru-RU" sz="1400" b="1" dirty="0">
                <a:latin typeface="+mn-lt"/>
              </a:rPr>
              <a:t>СПО (с</a:t>
            </a:r>
            <a:r>
              <a:rPr lang="en-US" sz="1400" b="1" dirty="0" err="1">
                <a:latin typeface="+mn-lt"/>
              </a:rPr>
              <a:t>реднее</a:t>
            </a:r>
            <a:r>
              <a:rPr lang="ru-RU" sz="1400" b="1" dirty="0">
                <a:latin typeface="+mn-lt"/>
              </a:rPr>
              <a:t> проф.</a:t>
            </a:r>
            <a:endParaRPr sz="1400" b="1" dirty="0">
              <a:latin typeface="+mn-lt"/>
            </a:endParaRPr>
          </a:p>
          <a:p>
            <a:pPr>
              <a:buSzPts val="1200"/>
            </a:pPr>
            <a:r>
              <a:rPr lang="ru-RU" sz="1400" b="1" dirty="0">
                <a:latin typeface="+mn-lt"/>
              </a:rPr>
              <a:t>о</a:t>
            </a:r>
            <a:r>
              <a:rPr lang="en-US" sz="1400" b="1" dirty="0" err="1">
                <a:latin typeface="+mn-lt"/>
              </a:rPr>
              <a:t>бразовани</a:t>
            </a:r>
            <a:r>
              <a:rPr lang="ru-RU" sz="1400" b="1" dirty="0">
                <a:latin typeface="+mn-lt"/>
              </a:rPr>
              <a:t>е)</a:t>
            </a:r>
            <a:endParaRPr sz="1400" b="1" dirty="0">
              <a:latin typeface="+mn-lt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1EB48CB-663F-47AA-A414-E91D87E577AD}"/>
              </a:ext>
            </a:extLst>
          </p:cNvPr>
          <p:cNvCxnSpPr>
            <a:cxnSpLocks/>
          </p:cNvCxnSpPr>
          <p:nvPr/>
        </p:nvCxnSpPr>
        <p:spPr>
          <a:xfrm>
            <a:off x="3277583" y="1186789"/>
            <a:ext cx="0" cy="542448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AE3C3CE-782F-49EC-B6B8-758BAF57CA13}"/>
              </a:ext>
            </a:extLst>
          </p:cNvPr>
          <p:cNvCxnSpPr>
            <a:cxnSpLocks/>
          </p:cNvCxnSpPr>
          <p:nvPr/>
        </p:nvCxnSpPr>
        <p:spPr>
          <a:xfrm>
            <a:off x="6096000" y="1186789"/>
            <a:ext cx="0" cy="542448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224AA05-9CD4-4159-961B-CBD051A25A1B}"/>
              </a:ext>
            </a:extLst>
          </p:cNvPr>
          <p:cNvCxnSpPr>
            <a:cxnSpLocks/>
          </p:cNvCxnSpPr>
          <p:nvPr/>
        </p:nvCxnSpPr>
        <p:spPr>
          <a:xfrm>
            <a:off x="9121549" y="1186789"/>
            <a:ext cx="0" cy="542448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</p:cxnSp>
      <p:sp>
        <p:nvSpPr>
          <p:cNvPr id="44" name="Google Shape;154;p6">
            <a:extLst>
              <a:ext uri="{FF2B5EF4-FFF2-40B4-BE49-F238E27FC236}">
                <a16:creationId xmlns:a16="http://schemas.microsoft.com/office/drawing/2014/main" id="{0E36805E-5B02-4ECD-B724-9B54E904CCAB}"/>
              </a:ext>
            </a:extLst>
          </p:cNvPr>
          <p:cNvSpPr txBox="1"/>
          <p:nvPr/>
        </p:nvSpPr>
        <p:spPr>
          <a:xfrm>
            <a:off x="4314952" y="1186789"/>
            <a:ext cx="9579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200"/>
            </a:pPr>
            <a:r>
              <a:rPr lang="ru-RU" sz="1400" b="1" dirty="0">
                <a:latin typeface="+mn-lt"/>
              </a:rPr>
              <a:t>Студенты и СПО</a:t>
            </a:r>
          </a:p>
        </p:txBody>
      </p:sp>
      <p:sp>
        <p:nvSpPr>
          <p:cNvPr id="45" name="Google Shape;154;p6">
            <a:extLst>
              <a:ext uri="{FF2B5EF4-FFF2-40B4-BE49-F238E27FC236}">
                <a16:creationId xmlns:a16="http://schemas.microsoft.com/office/drawing/2014/main" id="{7AF3B080-0549-4590-B1EC-A9A6880F04BE}"/>
              </a:ext>
            </a:extLst>
          </p:cNvPr>
          <p:cNvSpPr txBox="1"/>
          <p:nvPr/>
        </p:nvSpPr>
        <p:spPr>
          <a:xfrm>
            <a:off x="7131249" y="1186789"/>
            <a:ext cx="164448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200"/>
            </a:pPr>
            <a:r>
              <a:rPr lang="ru-RU" sz="1400" b="1" dirty="0">
                <a:latin typeface="+mn-lt"/>
              </a:rPr>
              <a:t>18-60 лет (кроме студентов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и СПО)</a:t>
            </a:r>
          </a:p>
        </p:txBody>
      </p:sp>
      <p:sp>
        <p:nvSpPr>
          <p:cNvPr id="46" name="Google Shape;154;p6">
            <a:extLst>
              <a:ext uri="{FF2B5EF4-FFF2-40B4-BE49-F238E27FC236}">
                <a16:creationId xmlns:a16="http://schemas.microsoft.com/office/drawing/2014/main" id="{EC74D30F-C4D1-4FF5-B888-17BC1DC91B33}"/>
              </a:ext>
            </a:extLst>
          </p:cNvPr>
          <p:cNvSpPr txBox="1"/>
          <p:nvPr/>
        </p:nvSpPr>
        <p:spPr>
          <a:xfrm>
            <a:off x="10229896" y="1186789"/>
            <a:ext cx="14678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200"/>
            </a:pPr>
            <a:r>
              <a:rPr lang="ru-RU" sz="1400" b="1" dirty="0">
                <a:latin typeface="+mn-lt"/>
              </a:rPr>
              <a:t>61+ лет</a:t>
            </a:r>
          </a:p>
        </p:txBody>
      </p:sp>
      <p:sp>
        <p:nvSpPr>
          <p:cNvPr id="47" name="Прямоугольник: скругленные углы 57">
            <a:extLst>
              <a:ext uri="{FF2B5EF4-FFF2-40B4-BE49-F238E27FC236}">
                <a16:creationId xmlns:a16="http://schemas.microsoft.com/office/drawing/2014/main" id="{08E02A23-F1A2-4FA8-A6C7-C1E8D119705C}"/>
              </a:ext>
            </a:extLst>
          </p:cNvPr>
          <p:cNvSpPr/>
          <p:nvPr/>
        </p:nvSpPr>
        <p:spPr>
          <a:xfrm>
            <a:off x="442547" y="1919397"/>
            <a:ext cx="11341466" cy="405189"/>
          </a:xfrm>
          <a:prstGeom prst="roundRect">
            <a:avLst>
              <a:gd name="adj" fmla="val 50000"/>
            </a:avLst>
          </a:prstGeom>
          <a:solidFill>
            <a:srgbClr val="FECC5D"/>
          </a:solidFill>
          <a:ln>
            <a:noFill/>
          </a:ln>
        </p:spPr>
        <p:txBody>
          <a:bodyPr spcFirstLastPara="1" wrap="square" lIns="144000" tIns="36000" rIns="144000" bIns="36000" anchor="ctr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400" b="1" dirty="0">
                <a:solidFill>
                  <a:srgbClr val="333333"/>
                </a:solidFill>
                <a:latin typeface="+mn-lt"/>
              </a:rPr>
              <a:t>Самые </a:t>
            </a:r>
            <a:r>
              <a:rPr lang="ru-RU" sz="1400" b="1" u="sng" dirty="0">
                <a:solidFill>
                  <a:srgbClr val="333333"/>
                </a:solidFill>
                <a:latin typeface="+mn-lt"/>
              </a:rPr>
              <a:t>простые</a:t>
            </a:r>
            <a:r>
              <a:rPr lang="ru-RU" sz="1400" b="1" dirty="0">
                <a:solidFill>
                  <a:srgbClr val="333333"/>
                </a:solidFill>
                <a:latin typeface="+mn-lt"/>
              </a:rPr>
              <a:t> жизненные ситуации по доле верно ответивших по лучшей попытке</a:t>
            </a:r>
          </a:p>
        </p:txBody>
      </p:sp>
      <p:sp>
        <p:nvSpPr>
          <p:cNvPr id="48" name="Прямоугольник: скругленные углы 58">
            <a:extLst>
              <a:ext uri="{FF2B5EF4-FFF2-40B4-BE49-F238E27FC236}">
                <a16:creationId xmlns:a16="http://schemas.microsoft.com/office/drawing/2014/main" id="{7EF803FF-8D20-4E6F-9728-E3691D8D174C}"/>
              </a:ext>
            </a:extLst>
          </p:cNvPr>
          <p:cNvSpPr/>
          <p:nvPr/>
        </p:nvSpPr>
        <p:spPr>
          <a:xfrm>
            <a:off x="442547" y="4366185"/>
            <a:ext cx="11341466" cy="405189"/>
          </a:xfrm>
          <a:prstGeom prst="roundRect">
            <a:avLst>
              <a:gd name="adj" fmla="val 50000"/>
            </a:avLst>
          </a:prstGeom>
          <a:solidFill>
            <a:srgbClr val="FECC5D"/>
          </a:solidFill>
          <a:ln>
            <a:noFill/>
          </a:ln>
        </p:spPr>
        <p:txBody>
          <a:bodyPr spcFirstLastPara="1" wrap="square" lIns="144000" tIns="36000" rIns="144000" bIns="36000" anchor="ctr" anchorCtr="0">
            <a:sp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400" b="1" dirty="0">
                <a:solidFill>
                  <a:srgbClr val="333333"/>
                </a:solidFill>
                <a:latin typeface="+mn-lt"/>
              </a:rPr>
              <a:t>Самые </a:t>
            </a:r>
            <a:r>
              <a:rPr lang="ru-RU" sz="1400" b="1" u="sng" dirty="0">
                <a:solidFill>
                  <a:srgbClr val="333333"/>
                </a:solidFill>
                <a:latin typeface="+mn-lt"/>
              </a:rPr>
              <a:t>сложные</a:t>
            </a:r>
            <a:r>
              <a:rPr lang="ru-RU" sz="1400" b="1" dirty="0">
                <a:solidFill>
                  <a:srgbClr val="333333"/>
                </a:solidFill>
                <a:latin typeface="+mn-lt"/>
              </a:rPr>
              <a:t> жизненные ситуации по доле верно ответивших по лучшей попытке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E1578D4-133B-4639-A382-FA86C008C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800" y="1078958"/>
            <a:ext cx="683702" cy="78424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42125D4-8A15-4728-87D3-0A32EEC8A1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7" y="1077913"/>
            <a:ext cx="683695" cy="77485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9310C6-4AAC-43B0-BF3C-18140658CD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37" y="1088784"/>
            <a:ext cx="727584" cy="77573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6A507C1-871C-476B-8CD6-A422464DCB6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78" y="1087471"/>
            <a:ext cx="748225" cy="775733"/>
          </a:xfrm>
          <a:prstGeom prst="rect">
            <a:avLst/>
          </a:prstGeom>
        </p:spPr>
      </p:pic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DF2F1364-761E-4889-8631-B6E3C142A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48835"/>
              </p:ext>
            </p:extLst>
          </p:nvPr>
        </p:nvGraphicFramePr>
        <p:xfrm>
          <a:off x="9343125" y="2315069"/>
          <a:ext cx="2845782" cy="437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782">
                  <a:extLst>
                    <a:ext uri="{9D8B030D-6E8A-4147-A177-3AD203B41FA5}">
                      <a16:colId xmlns:a16="http://schemas.microsoft.com/office/drawing/2014/main" val="893414780"/>
                    </a:ext>
                  </a:extLst>
                </a:gridCol>
              </a:tblGrid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Прокачиваю финансовую грамотность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88397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Избегаю ловушек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91096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Коплю на финансовую цель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98675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67816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Думаю о пенсии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03333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Начинаю инвестировать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5104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Открываю собственное дело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5339"/>
                  </a:ext>
                </a:extLst>
              </a:tr>
            </a:tbl>
          </a:graphicData>
        </a:graphic>
      </p:graphicFrame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3A1AE8BB-AA6C-43A0-AC2F-4A946C17D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032023"/>
              </p:ext>
            </p:extLst>
          </p:nvPr>
        </p:nvGraphicFramePr>
        <p:xfrm>
          <a:off x="9232107" y="2099200"/>
          <a:ext cx="3038400" cy="46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29617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1;p2">
            <a:extLst>
              <a:ext uri="{FF2B5EF4-FFF2-40B4-BE49-F238E27FC236}">
                <a16:creationId xmlns:a16="http://schemas.microsoft.com/office/drawing/2014/main" id="{AF284818-CFDA-4F95-87B3-75A82499E83D}"/>
              </a:ext>
            </a:extLst>
          </p:cNvPr>
          <p:cNvSpPr txBox="1"/>
          <p:nvPr/>
        </p:nvSpPr>
        <p:spPr>
          <a:xfrm>
            <a:off x="431799" y="3886124"/>
            <a:ext cx="3473451" cy="525542"/>
          </a:xfrm>
          <a:prstGeom prst="round2SameRect">
            <a:avLst>
              <a:gd name="adj1" fmla="val 25729"/>
              <a:gd name="adj2" fmla="val 0"/>
            </a:avLst>
          </a:prstGeom>
          <a:solidFill>
            <a:srgbClr val="FEC444"/>
          </a:solidFill>
          <a:ln w="28575">
            <a:solidFill>
              <a:srgbClr val="FEC444"/>
            </a:solidFill>
          </a:ln>
        </p:spPr>
        <p:txBody>
          <a:bodyPr spcFirstLastPara="1" wrap="square" lIns="252000" tIns="36000" rIns="0" bIns="0" anchor="t" anchorCtr="0">
            <a:noAutofit/>
          </a:bodyPr>
          <a:lstStyle/>
          <a:p>
            <a:pPr>
              <a:buClr>
                <a:srgbClr val="7F7F7F"/>
              </a:buClr>
              <a:buSzPts val="1200"/>
            </a:pPr>
            <a:r>
              <a:rPr lang="ru-RU" sz="1600" b="1" dirty="0">
                <a:solidFill>
                  <a:srgbClr val="333333"/>
                </a:solidFill>
              </a:rPr>
              <a:t>Пример задания за 2024 год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1800" y="4295775"/>
            <a:ext cx="6443785" cy="2193925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>
            <a:solidFill>
              <a:srgbClr val="FE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11B849-6492-463A-993A-5D1139F6514C}"/>
              </a:ext>
            </a:extLst>
          </p:cNvPr>
          <p:cNvSpPr/>
          <p:nvPr/>
        </p:nvSpPr>
        <p:spPr>
          <a:xfrm>
            <a:off x="441325" y="316166"/>
            <a:ext cx="2635250" cy="540000"/>
          </a:xfrm>
          <a:prstGeom prst="roundRect">
            <a:avLst>
              <a:gd name="adj" fmla="val 18690"/>
            </a:avLst>
          </a:prstGeom>
          <a:solidFill>
            <a:srgbClr val="FEC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DF78-9029-47F7-8462-B256CB96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1" y="307977"/>
            <a:ext cx="9019324" cy="568327"/>
          </a:xfrm>
        </p:spPr>
        <p:txBody>
          <a:bodyPr>
            <a:noAutofit/>
          </a:bodyPr>
          <a:lstStyle/>
          <a:p>
            <a:r>
              <a:rPr lang="ru-RU" sz="2000" dirty="0"/>
              <a:t>Что нужно сделать   для организации участия сотрудников компании</a:t>
            </a:r>
            <a:endParaRPr lang="ru-RU" sz="2000" spc="-2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1324" y="1143717"/>
            <a:ext cx="6434261" cy="2549604"/>
          </a:xfrm>
          <a:prstGeom prst="roundRect">
            <a:avLst>
              <a:gd name="adj" fmla="val 7748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</a:rPr>
              <a:t>связаться с ответственными сотрудниками Банка России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подтвердить заинтересованность в организации участия сотрудников компании в зачете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</a:rPr>
              <a:t>получить ссылку со специальной UTM-меткой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для отслеживания результатов сотрудников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59E01"/>
              </a:buClr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</a:rPr>
              <a:t>информировать сотрудников компании о полезности участия в онлайн-зачете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F8E4F-4E21-A64E-E561-8D48D7001F13}"/>
              </a:ext>
            </a:extLst>
          </p:cNvPr>
          <p:cNvSpPr txBox="1"/>
          <p:nvPr/>
        </p:nvSpPr>
        <p:spPr>
          <a:xfrm>
            <a:off x="7903254" y="2494620"/>
            <a:ext cx="3450668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333333"/>
                </a:solidFill>
              </a:rPr>
              <a:t>Ольга Дробова,</a:t>
            </a:r>
          </a:p>
          <a:p>
            <a:pPr algn="r"/>
            <a:r>
              <a:rPr lang="en-US" sz="1400" dirty="0">
                <a:solidFill>
                  <a:srgbClr val="333333"/>
                </a:solidFill>
                <a:hlinkClick r:id="rId3"/>
              </a:rPr>
              <a:t>kalenovaov@cbr.ru</a:t>
            </a:r>
            <a:r>
              <a:rPr lang="ru-RU" sz="1400" dirty="0">
                <a:solidFill>
                  <a:srgbClr val="333333"/>
                </a:solidFill>
              </a:rPr>
              <a:t>, +7 495 771-99-99 доб. 1-73-59</a:t>
            </a:r>
          </a:p>
          <a:p>
            <a:pPr algn="r"/>
            <a:endParaRPr lang="ru-RU" sz="1400" dirty="0">
              <a:solidFill>
                <a:srgbClr val="333333"/>
              </a:solidFill>
            </a:endParaRPr>
          </a:p>
          <a:p>
            <a:pPr algn="r"/>
            <a:r>
              <a:rPr lang="ru-RU" sz="1400" dirty="0">
                <a:solidFill>
                  <a:srgbClr val="333333"/>
                </a:solidFill>
              </a:rPr>
              <a:t>Станислав Кружечкин,</a:t>
            </a:r>
          </a:p>
          <a:p>
            <a:pPr algn="r"/>
            <a:r>
              <a:rPr lang="en-US" sz="1400" dirty="0">
                <a:solidFill>
                  <a:srgbClr val="333333"/>
                </a:solidFill>
                <a:hlinkClick r:id="rId4"/>
              </a:rPr>
              <a:t>kruzhechkinsv@cbr.ru</a:t>
            </a:r>
            <a:r>
              <a:rPr lang="ru-RU" sz="1400" dirty="0">
                <a:solidFill>
                  <a:srgbClr val="333333"/>
                </a:solidFill>
              </a:rPr>
              <a:t>, +7 495 771-99-99 доб. 7-46-52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6ECD24-6387-5C85-B057-5260B3441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459" y="4201955"/>
            <a:ext cx="3450668" cy="2300446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1845" t="3114" r="1995" b="4543"/>
          <a:stretch/>
        </p:blipFill>
        <p:spPr>
          <a:xfrm>
            <a:off x="791429" y="4474370"/>
            <a:ext cx="5724525" cy="195262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7334251" y="1143717"/>
            <a:ext cx="4449762" cy="5358683"/>
          </a:xfrm>
          <a:prstGeom prst="roundRect">
            <a:avLst>
              <a:gd name="adj" fmla="val 5626"/>
            </a:avLst>
          </a:prstGeom>
          <a:noFill/>
          <a:ln w="28575">
            <a:solidFill>
              <a:srgbClr val="FE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3">
            <a:extLst>
              <a:ext uri="{FF2B5EF4-FFF2-40B4-BE49-F238E27FC236}">
                <a16:creationId xmlns:a16="http://schemas.microsoft.com/office/drawing/2014/main" id="{9805BED6-E29E-4B5F-67E1-9E0FF35586DB}"/>
              </a:ext>
            </a:extLst>
          </p:cNvPr>
          <p:cNvSpPr/>
          <p:nvPr/>
        </p:nvSpPr>
        <p:spPr>
          <a:xfrm>
            <a:off x="7334252" y="1143717"/>
            <a:ext cx="4449761" cy="952500"/>
          </a:xfrm>
          <a:prstGeom prst="round2SameRect">
            <a:avLst>
              <a:gd name="adj1" fmla="val 23667"/>
              <a:gd name="adj2" fmla="val 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0" tIns="0" rIns="36000" bIns="36000" anchor="ctr" anchorCtr="0">
            <a:noAutofit/>
          </a:bodyPr>
          <a:lstStyle/>
          <a:p>
            <a:pPr algn="ctr">
              <a:buClr>
                <a:srgbClr val="0F50A1"/>
              </a:buClr>
              <a:buSzPts val="2800"/>
            </a:pPr>
            <a:r>
              <a:rPr lang="ru-RU" sz="1600" b="1" dirty="0">
                <a:solidFill>
                  <a:srgbClr val="333333"/>
                </a:solidFill>
                <a:latin typeface="+mn-lt"/>
              </a:rPr>
              <a:t>Ответственные от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415966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00FF"/>
      </a:hlink>
      <a:folHlink>
        <a:srgbClr val="FF00F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576</Words>
  <Application>Microsoft Office PowerPoint</Application>
  <PresentationFormat>Широкоэкранный</PresentationFormat>
  <Paragraphs>90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1_Office Theme</vt:lpstr>
      <vt:lpstr>Всероссийский онлайн-зачет  по финансовой грамотности</vt:lpstr>
      <vt:lpstr>Общая информация  об онлайн-зачете</vt:lpstr>
      <vt:lpstr>Аудитория  онлайн-зачета</vt:lpstr>
      <vt:lpstr>Характеристики  аудитории онлайн-зачета</vt:lpstr>
      <vt:lpstr>Рейтинг   популярности жизненных ситуаций и сложности вопросов</vt:lpstr>
      <vt:lpstr>Сложность вопросов  жизненных ситуаций</vt:lpstr>
      <vt:lpstr>Что нужно сделать   для организации участия сотрудников компании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Всероссийский онлайн-зачет по финансовой грамотности, 2024г.</dc:title>
  <dc:creator>Екатерина</dc:creator>
  <cp:lastModifiedBy>Лаская Наталья Петровна</cp:lastModifiedBy>
  <cp:revision>256</cp:revision>
  <dcterms:modified xsi:type="dcterms:W3CDTF">2025-07-09T10:19:56Z</dcterms:modified>
</cp:coreProperties>
</file>